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handoutMasterIdLst>
    <p:handoutMasterId r:id="rId35"/>
  </p:handoutMasterIdLst>
  <p:sldIdLst>
    <p:sldId id="316" r:id="rId2"/>
    <p:sldId id="311" r:id="rId3"/>
    <p:sldId id="312" r:id="rId4"/>
    <p:sldId id="260" r:id="rId5"/>
    <p:sldId id="314" r:id="rId6"/>
    <p:sldId id="288" r:id="rId7"/>
    <p:sldId id="313" r:id="rId8"/>
    <p:sldId id="287" r:id="rId9"/>
    <p:sldId id="285" r:id="rId10"/>
    <p:sldId id="286" r:id="rId11"/>
    <p:sldId id="318" r:id="rId12"/>
    <p:sldId id="290" r:id="rId13"/>
    <p:sldId id="291" r:id="rId14"/>
    <p:sldId id="292" r:id="rId15"/>
    <p:sldId id="350" r:id="rId16"/>
    <p:sldId id="335" r:id="rId17"/>
    <p:sldId id="342" r:id="rId18"/>
    <p:sldId id="341" r:id="rId19"/>
    <p:sldId id="340" r:id="rId20"/>
    <p:sldId id="349" r:id="rId21"/>
    <p:sldId id="348" r:id="rId22"/>
    <p:sldId id="352" r:id="rId23"/>
    <p:sldId id="347" r:id="rId24"/>
    <p:sldId id="300" r:id="rId25"/>
    <p:sldId id="344" r:id="rId26"/>
    <p:sldId id="339" r:id="rId27"/>
    <p:sldId id="338" r:id="rId28"/>
    <p:sldId id="343" r:id="rId29"/>
    <p:sldId id="337" r:id="rId30"/>
    <p:sldId id="336" r:id="rId31"/>
    <p:sldId id="319" r:id="rId32"/>
    <p:sldId id="310" r:id="rId33"/>
  </p:sldIdLst>
  <p:sldSz cx="13546138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5B1"/>
    <a:srgbClr val="8D888E"/>
    <a:srgbClr val="928F96"/>
    <a:srgbClr val="AD98D8"/>
    <a:srgbClr val="EAD986"/>
    <a:srgbClr val="532606"/>
    <a:srgbClr val="281002"/>
    <a:srgbClr val="2A1002"/>
    <a:srgbClr val="140901"/>
    <a:srgbClr val="4A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70073" autoAdjust="0"/>
  </p:normalViewPr>
  <p:slideViewPr>
    <p:cSldViewPr>
      <p:cViewPr varScale="1">
        <p:scale>
          <a:sx n="54" d="100"/>
          <a:sy n="54" d="100"/>
        </p:scale>
        <p:origin x="132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EFBDF-7E82-4F43-B5E5-DB1299FD7DD3}" type="doc">
      <dgm:prSet loTypeId="urn:microsoft.com/office/officeart/2005/8/layout/hierarchy1" loCatId="hierarchy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62A4D4-4D44-4A52-8228-9F95608D028B}">
      <dgm:prSet phldrT="[Text]"/>
      <dgm:spPr/>
      <dgm:t>
        <a:bodyPr/>
        <a:lstStyle/>
        <a:p>
          <a:r>
            <a:rPr lang="en-US" dirty="0"/>
            <a:t>BCI Types</a:t>
          </a:r>
        </a:p>
      </dgm:t>
    </dgm:pt>
    <dgm:pt modelId="{17E5375F-2295-4D38-BF8F-A1F70236FA33}" type="parTrans" cxnId="{9668AA72-4203-41D3-8EEC-6574946F7A64}">
      <dgm:prSet/>
      <dgm:spPr/>
      <dgm:t>
        <a:bodyPr/>
        <a:lstStyle/>
        <a:p>
          <a:endParaRPr lang="en-US"/>
        </a:p>
      </dgm:t>
    </dgm:pt>
    <dgm:pt modelId="{3BB3DBFF-28DA-4138-88C6-213EE727D8CB}" type="sibTrans" cxnId="{9668AA72-4203-41D3-8EEC-6574946F7A64}">
      <dgm:prSet/>
      <dgm:spPr/>
      <dgm:t>
        <a:bodyPr/>
        <a:lstStyle/>
        <a:p>
          <a:endParaRPr lang="en-US"/>
        </a:p>
      </dgm:t>
    </dgm:pt>
    <dgm:pt modelId="{6CCAE578-1A27-429A-896C-0BA71AA02279}">
      <dgm:prSet phldrT="[Text]"/>
      <dgm:spPr/>
      <dgm:t>
        <a:bodyPr/>
        <a:lstStyle/>
        <a:p>
          <a:r>
            <a:rPr lang="en-US" dirty="0"/>
            <a:t>Invasive</a:t>
          </a:r>
        </a:p>
      </dgm:t>
    </dgm:pt>
    <dgm:pt modelId="{2F437D56-F7AC-4545-B5FF-BF1780C8BB1D}" type="parTrans" cxnId="{CFB31DAC-2764-4087-A72A-A582E2214BA7}">
      <dgm:prSet/>
      <dgm:spPr/>
      <dgm:t>
        <a:bodyPr/>
        <a:lstStyle/>
        <a:p>
          <a:endParaRPr lang="en-US"/>
        </a:p>
      </dgm:t>
    </dgm:pt>
    <dgm:pt modelId="{B2CDF176-B7EB-4690-ACEB-DC5A4997E0A2}" type="sibTrans" cxnId="{CFB31DAC-2764-4087-A72A-A582E2214BA7}">
      <dgm:prSet/>
      <dgm:spPr/>
      <dgm:t>
        <a:bodyPr/>
        <a:lstStyle/>
        <a:p>
          <a:endParaRPr lang="en-US"/>
        </a:p>
      </dgm:t>
    </dgm:pt>
    <dgm:pt modelId="{67671BFD-46E1-4DDF-8D97-E7D358E5EB4A}">
      <dgm:prSet phldrT="[Text]"/>
      <dgm:spPr/>
      <dgm:t>
        <a:bodyPr/>
        <a:lstStyle/>
        <a:p>
          <a:r>
            <a:rPr lang="en-US" dirty="0"/>
            <a:t>Partial Invasive</a:t>
          </a:r>
        </a:p>
      </dgm:t>
    </dgm:pt>
    <dgm:pt modelId="{C7F41FF6-EC36-4E45-A94D-79649E44671C}" type="parTrans" cxnId="{EA8629B0-882E-41AF-BDB5-CE8A33348DB1}">
      <dgm:prSet/>
      <dgm:spPr/>
      <dgm:t>
        <a:bodyPr/>
        <a:lstStyle/>
        <a:p>
          <a:endParaRPr lang="en-US"/>
        </a:p>
      </dgm:t>
    </dgm:pt>
    <dgm:pt modelId="{7B624ED0-1C8A-4F58-B3E5-24E2AF0FB147}" type="sibTrans" cxnId="{EA8629B0-882E-41AF-BDB5-CE8A33348DB1}">
      <dgm:prSet/>
      <dgm:spPr/>
      <dgm:t>
        <a:bodyPr/>
        <a:lstStyle/>
        <a:p>
          <a:endParaRPr lang="en-US"/>
        </a:p>
      </dgm:t>
    </dgm:pt>
    <dgm:pt modelId="{E5BEC47C-A9F6-4284-BD39-962BB52D854E}">
      <dgm:prSet phldrT="[Text]"/>
      <dgm:spPr/>
      <dgm:t>
        <a:bodyPr/>
        <a:lstStyle/>
        <a:p>
          <a:r>
            <a:rPr lang="en-US" dirty="0"/>
            <a:t>Non Invasive</a:t>
          </a:r>
        </a:p>
      </dgm:t>
    </dgm:pt>
    <dgm:pt modelId="{80CB2497-EB4B-4D6A-ACB5-258E45706942}" type="parTrans" cxnId="{D25292FE-D995-43F1-BEC9-C636215C5720}">
      <dgm:prSet/>
      <dgm:spPr/>
      <dgm:t>
        <a:bodyPr/>
        <a:lstStyle/>
        <a:p>
          <a:endParaRPr lang="en-US"/>
        </a:p>
      </dgm:t>
    </dgm:pt>
    <dgm:pt modelId="{279287A6-E35F-4063-B15C-D1EC7FA4D650}" type="sibTrans" cxnId="{D25292FE-D995-43F1-BEC9-C636215C5720}">
      <dgm:prSet/>
      <dgm:spPr/>
      <dgm:t>
        <a:bodyPr/>
        <a:lstStyle/>
        <a:p>
          <a:endParaRPr lang="en-US"/>
        </a:p>
      </dgm:t>
    </dgm:pt>
    <dgm:pt modelId="{EF5EE240-39F1-41D7-B091-C85FD71E0B24}">
      <dgm:prSet phldrT="[Text]"/>
      <dgm:spPr/>
      <dgm:t>
        <a:bodyPr/>
        <a:lstStyle/>
        <a:p>
          <a:r>
            <a:rPr lang="en-US" dirty="0"/>
            <a:t>EEG</a:t>
          </a:r>
        </a:p>
      </dgm:t>
    </dgm:pt>
    <dgm:pt modelId="{67ACCE81-DDA1-4D64-B58C-7959D4393A2A}" type="parTrans" cxnId="{4989E6DF-31F1-46AE-8E8F-CAF33A7EA130}">
      <dgm:prSet/>
      <dgm:spPr/>
      <dgm:t>
        <a:bodyPr/>
        <a:lstStyle/>
        <a:p>
          <a:endParaRPr lang="en-US"/>
        </a:p>
      </dgm:t>
    </dgm:pt>
    <dgm:pt modelId="{7AE7E463-95C6-4F48-AD6E-E699B7098F45}" type="sibTrans" cxnId="{4989E6DF-31F1-46AE-8E8F-CAF33A7EA130}">
      <dgm:prSet/>
      <dgm:spPr/>
      <dgm:t>
        <a:bodyPr/>
        <a:lstStyle/>
        <a:p>
          <a:endParaRPr lang="en-US"/>
        </a:p>
      </dgm:t>
    </dgm:pt>
    <dgm:pt modelId="{3C0D4ACF-E8F6-4D6A-A0E7-78B1B0417ED0}">
      <dgm:prSet phldrT="[Text]"/>
      <dgm:spPr/>
      <dgm:t>
        <a:bodyPr/>
        <a:lstStyle/>
        <a:p>
          <a:r>
            <a:rPr lang="en-US" dirty="0"/>
            <a:t>Neurosurgery</a:t>
          </a:r>
        </a:p>
      </dgm:t>
    </dgm:pt>
    <dgm:pt modelId="{91E1FB35-FEFC-4817-B37B-E443D82EBFB6}" type="parTrans" cxnId="{6645CC88-E28F-409E-9E99-C9F8A59EBEF4}">
      <dgm:prSet/>
      <dgm:spPr/>
      <dgm:t>
        <a:bodyPr/>
        <a:lstStyle/>
        <a:p>
          <a:endParaRPr lang="en-US"/>
        </a:p>
      </dgm:t>
    </dgm:pt>
    <dgm:pt modelId="{A4611294-32E5-4904-8AE1-9519673B0EB1}" type="sibTrans" cxnId="{6645CC88-E28F-409E-9E99-C9F8A59EBEF4}">
      <dgm:prSet/>
      <dgm:spPr/>
      <dgm:t>
        <a:bodyPr/>
        <a:lstStyle/>
        <a:p>
          <a:endParaRPr lang="en-US"/>
        </a:p>
      </dgm:t>
    </dgm:pt>
    <dgm:pt modelId="{734C2779-F96B-4495-B4D3-758C5B4CDE0A}">
      <dgm:prSet phldrT="[Text]"/>
      <dgm:spPr/>
      <dgm:t>
        <a:bodyPr/>
        <a:lstStyle/>
        <a:p>
          <a:r>
            <a:rPr lang="en-US" dirty="0"/>
            <a:t>ECoG</a:t>
          </a:r>
        </a:p>
      </dgm:t>
    </dgm:pt>
    <dgm:pt modelId="{7EEC381B-CF06-481C-B5A2-A6EB7DE20064}" type="parTrans" cxnId="{83AB36C8-A576-4FFC-9374-3154F968492E}">
      <dgm:prSet/>
      <dgm:spPr/>
      <dgm:t>
        <a:bodyPr/>
        <a:lstStyle/>
        <a:p>
          <a:endParaRPr lang="en-US"/>
        </a:p>
      </dgm:t>
    </dgm:pt>
    <dgm:pt modelId="{B336ACB1-3583-47BF-9BB1-D8ED473FFA30}" type="sibTrans" cxnId="{83AB36C8-A576-4FFC-9374-3154F968492E}">
      <dgm:prSet/>
      <dgm:spPr/>
      <dgm:t>
        <a:bodyPr/>
        <a:lstStyle/>
        <a:p>
          <a:endParaRPr lang="en-US"/>
        </a:p>
      </dgm:t>
    </dgm:pt>
    <dgm:pt modelId="{061FB5BC-C429-4135-8D1D-1A4B75E4EDF3}">
      <dgm:prSet phldrT="[Text]"/>
      <dgm:spPr/>
      <dgm:t>
        <a:bodyPr/>
        <a:lstStyle/>
        <a:p>
          <a:r>
            <a:rPr lang="en-US" dirty="0"/>
            <a:t>MEG</a:t>
          </a:r>
        </a:p>
      </dgm:t>
    </dgm:pt>
    <dgm:pt modelId="{909CCC65-8776-47C4-B9C8-F65657C2864F}" type="parTrans" cxnId="{7772E9A0-34C3-474F-A889-E341A6EC5758}">
      <dgm:prSet/>
      <dgm:spPr/>
      <dgm:t>
        <a:bodyPr/>
        <a:lstStyle/>
        <a:p>
          <a:endParaRPr lang="en-US"/>
        </a:p>
      </dgm:t>
    </dgm:pt>
    <dgm:pt modelId="{7028B827-707D-4473-AD2B-D75A45156B87}" type="sibTrans" cxnId="{7772E9A0-34C3-474F-A889-E341A6EC5758}">
      <dgm:prSet/>
      <dgm:spPr/>
      <dgm:t>
        <a:bodyPr/>
        <a:lstStyle/>
        <a:p>
          <a:endParaRPr lang="en-US"/>
        </a:p>
      </dgm:t>
    </dgm:pt>
    <dgm:pt modelId="{2E9D1A7B-894C-4E5F-98A6-A52612C0914A}">
      <dgm:prSet phldrT="[Text]"/>
      <dgm:spPr/>
      <dgm:t>
        <a:bodyPr/>
        <a:lstStyle/>
        <a:p>
          <a:r>
            <a:rPr lang="en-US" dirty="0"/>
            <a:t>fMRI</a:t>
          </a:r>
        </a:p>
      </dgm:t>
    </dgm:pt>
    <dgm:pt modelId="{E59FE167-AFE9-4D6E-9720-46A0AE1F381E}" type="parTrans" cxnId="{A54F1BB8-EA8A-4B81-826B-C40FC942F5F9}">
      <dgm:prSet/>
      <dgm:spPr/>
      <dgm:t>
        <a:bodyPr/>
        <a:lstStyle/>
        <a:p>
          <a:endParaRPr lang="en-US"/>
        </a:p>
      </dgm:t>
    </dgm:pt>
    <dgm:pt modelId="{7A1902A2-20A4-4282-B253-1346FCED3B17}" type="sibTrans" cxnId="{A54F1BB8-EA8A-4B81-826B-C40FC942F5F9}">
      <dgm:prSet/>
      <dgm:spPr/>
      <dgm:t>
        <a:bodyPr/>
        <a:lstStyle/>
        <a:p>
          <a:endParaRPr lang="en-US"/>
        </a:p>
      </dgm:t>
    </dgm:pt>
    <dgm:pt modelId="{8BBF7763-B4EE-47A0-A792-23DD56F8C6B0}" type="pres">
      <dgm:prSet presAssocID="{D18EFBDF-7E82-4F43-B5E5-DB1299FD7D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EDFF3A-D654-446D-955C-76A4337081F3}" type="pres">
      <dgm:prSet presAssocID="{3862A4D4-4D44-4A52-8228-9F95608D028B}" presName="hierRoot1" presStyleCnt="0"/>
      <dgm:spPr/>
    </dgm:pt>
    <dgm:pt modelId="{0DC66BA8-34B9-47E6-86DD-8DDA47EF1306}" type="pres">
      <dgm:prSet presAssocID="{3862A4D4-4D44-4A52-8228-9F95608D028B}" presName="composite" presStyleCnt="0"/>
      <dgm:spPr/>
    </dgm:pt>
    <dgm:pt modelId="{1696874C-7271-40CB-85A5-035D126B6B85}" type="pres">
      <dgm:prSet presAssocID="{3862A4D4-4D44-4A52-8228-9F95608D028B}" presName="background" presStyleLbl="node0" presStyleIdx="0" presStyleCnt="1"/>
      <dgm:spPr/>
    </dgm:pt>
    <dgm:pt modelId="{49591459-3852-4BFB-B7F7-FF96067E967A}" type="pres">
      <dgm:prSet presAssocID="{3862A4D4-4D44-4A52-8228-9F95608D028B}" presName="text" presStyleLbl="fgAcc0" presStyleIdx="0" presStyleCnt="1" custLinFactNeighborX="27747" custLinFactNeighborY="-1804">
        <dgm:presLayoutVars>
          <dgm:chPref val="3"/>
        </dgm:presLayoutVars>
      </dgm:prSet>
      <dgm:spPr/>
    </dgm:pt>
    <dgm:pt modelId="{808419AC-8495-478D-AD22-ADC90438B727}" type="pres">
      <dgm:prSet presAssocID="{3862A4D4-4D44-4A52-8228-9F95608D028B}" presName="hierChild2" presStyleCnt="0"/>
      <dgm:spPr/>
    </dgm:pt>
    <dgm:pt modelId="{E02CA6F3-7642-4146-B4EE-FEF570C5D6D9}" type="pres">
      <dgm:prSet presAssocID="{2F437D56-F7AC-4545-B5FF-BF1780C8BB1D}" presName="Name10" presStyleLbl="parChTrans1D2" presStyleIdx="0" presStyleCnt="3"/>
      <dgm:spPr/>
    </dgm:pt>
    <dgm:pt modelId="{D8D9C2C5-AF4D-4B7C-AF71-966BB186EB81}" type="pres">
      <dgm:prSet presAssocID="{6CCAE578-1A27-429A-896C-0BA71AA02279}" presName="hierRoot2" presStyleCnt="0"/>
      <dgm:spPr/>
    </dgm:pt>
    <dgm:pt modelId="{AC7F331D-A297-4AE7-A378-83E5FE332869}" type="pres">
      <dgm:prSet presAssocID="{6CCAE578-1A27-429A-896C-0BA71AA02279}" presName="composite2" presStyleCnt="0"/>
      <dgm:spPr/>
    </dgm:pt>
    <dgm:pt modelId="{23B26973-BD6F-41A9-8318-537D1A9E6F86}" type="pres">
      <dgm:prSet presAssocID="{6CCAE578-1A27-429A-896C-0BA71AA02279}" presName="background2" presStyleLbl="node2" presStyleIdx="0" presStyleCnt="3"/>
      <dgm:spPr/>
    </dgm:pt>
    <dgm:pt modelId="{2A8EFA80-AA1B-45D4-89A8-90B8EAA4203A}" type="pres">
      <dgm:prSet presAssocID="{6CCAE578-1A27-429A-896C-0BA71AA02279}" presName="text2" presStyleLbl="fgAcc2" presStyleIdx="0" presStyleCnt="3">
        <dgm:presLayoutVars>
          <dgm:chPref val="3"/>
        </dgm:presLayoutVars>
      </dgm:prSet>
      <dgm:spPr/>
    </dgm:pt>
    <dgm:pt modelId="{E6AE4D80-DD31-4B34-AD6C-CE698B31992A}" type="pres">
      <dgm:prSet presAssocID="{6CCAE578-1A27-429A-896C-0BA71AA02279}" presName="hierChild3" presStyleCnt="0"/>
      <dgm:spPr/>
    </dgm:pt>
    <dgm:pt modelId="{61197159-FFBE-47B0-9A54-7BD182FB6363}" type="pres">
      <dgm:prSet presAssocID="{91E1FB35-FEFC-4817-B37B-E443D82EBFB6}" presName="Name17" presStyleLbl="parChTrans1D3" presStyleIdx="0" presStyleCnt="5"/>
      <dgm:spPr/>
    </dgm:pt>
    <dgm:pt modelId="{C119BC3D-01BA-4DC8-8F65-1F39B61FE700}" type="pres">
      <dgm:prSet presAssocID="{3C0D4ACF-E8F6-4D6A-A0E7-78B1B0417ED0}" presName="hierRoot3" presStyleCnt="0"/>
      <dgm:spPr/>
    </dgm:pt>
    <dgm:pt modelId="{DB1593F2-E04E-4B00-86AB-22500BDF73BB}" type="pres">
      <dgm:prSet presAssocID="{3C0D4ACF-E8F6-4D6A-A0E7-78B1B0417ED0}" presName="composite3" presStyleCnt="0"/>
      <dgm:spPr/>
    </dgm:pt>
    <dgm:pt modelId="{3F9E224C-3112-41E6-9873-3024A9D7EB34}" type="pres">
      <dgm:prSet presAssocID="{3C0D4ACF-E8F6-4D6A-A0E7-78B1B0417ED0}" presName="background3" presStyleLbl="node3" presStyleIdx="0" presStyleCnt="5"/>
      <dgm:spPr/>
    </dgm:pt>
    <dgm:pt modelId="{CEDFBE72-3816-4A62-93D1-7BFE7D856391}" type="pres">
      <dgm:prSet presAssocID="{3C0D4ACF-E8F6-4D6A-A0E7-78B1B0417ED0}" presName="text3" presStyleLbl="fgAcc3" presStyleIdx="0" presStyleCnt="5">
        <dgm:presLayoutVars>
          <dgm:chPref val="3"/>
        </dgm:presLayoutVars>
      </dgm:prSet>
      <dgm:spPr/>
    </dgm:pt>
    <dgm:pt modelId="{E902A8B1-55E9-49F5-8C15-647D3BE08458}" type="pres">
      <dgm:prSet presAssocID="{3C0D4ACF-E8F6-4D6A-A0E7-78B1B0417ED0}" presName="hierChild4" presStyleCnt="0"/>
      <dgm:spPr/>
    </dgm:pt>
    <dgm:pt modelId="{226876D8-0148-4FCD-AA23-90B88D23A950}" type="pres">
      <dgm:prSet presAssocID="{C7F41FF6-EC36-4E45-A94D-79649E44671C}" presName="Name10" presStyleLbl="parChTrans1D2" presStyleIdx="1" presStyleCnt="3"/>
      <dgm:spPr/>
    </dgm:pt>
    <dgm:pt modelId="{07884F6F-237A-4E90-A27C-75ECCE2409AC}" type="pres">
      <dgm:prSet presAssocID="{67671BFD-46E1-4DDF-8D97-E7D358E5EB4A}" presName="hierRoot2" presStyleCnt="0"/>
      <dgm:spPr/>
    </dgm:pt>
    <dgm:pt modelId="{0F5DAFC4-1E46-4228-8510-1A9E35938323}" type="pres">
      <dgm:prSet presAssocID="{67671BFD-46E1-4DDF-8D97-E7D358E5EB4A}" presName="composite2" presStyleCnt="0"/>
      <dgm:spPr/>
    </dgm:pt>
    <dgm:pt modelId="{F12E9D22-138A-4BFB-A77D-FA4B101922B9}" type="pres">
      <dgm:prSet presAssocID="{67671BFD-46E1-4DDF-8D97-E7D358E5EB4A}" presName="background2" presStyleLbl="node2" presStyleIdx="1" presStyleCnt="3"/>
      <dgm:spPr/>
    </dgm:pt>
    <dgm:pt modelId="{4C545750-8775-49B8-87EC-74044BC151D2}" type="pres">
      <dgm:prSet presAssocID="{67671BFD-46E1-4DDF-8D97-E7D358E5EB4A}" presName="text2" presStyleLbl="fgAcc2" presStyleIdx="1" presStyleCnt="3" custLinFactNeighborX="57568" custLinFactNeighborY="152">
        <dgm:presLayoutVars>
          <dgm:chPref val="3"/>
        </dgm:presLayoutVars>
      </dgm:prSet>
      <dgm:spPr/>
    </dgm:pt>
    <dgm:pt modelId="{D4C6CF34-9994-4118-B264-E3D57467B554}" type="pres">
      <dgm:prSet presAssocID="{67671BFD-46E1-4DDF-8D97-E7D358E5EB4A}" presName="hierChild3" presStyleCnt="0"/>
      <dgm:spPr/>
    </dgm:pt>
    <dgm:pt modelId="{D1AE4FE4-4EDD-4C31-9DB6-EE3C30D1B5DA}" type="pres">
      <dgm:prSet presAssocID="{7EEC381B-CF06-481C-B5A2-A6EB7DE20064}" presName="Name17" presStyleLbl="parChTrans1D3" presStyleIdx="1" presStyleCnt="5"/>
      <dgm:spPr/>
    </dgm:pt>
    <dgm:pt modelId="{9C8726CE-264F-4430-9C2B-A72BC7697564}" type="pres">
      <dgm:prSet presAssocID="{734C2779-F96B-4495-B4D3-758C5B4CDE0A}" presName="hierRoot3" presStyleCnt="0"/>
      <dgm:spPr/>
    </dgm:pt>
    <dgm:pt modelId="{503AFE30-8C06-4B19-A28B-22B9EA198035}" type="pres">
      <dgm:prSet presAssocID="{734C2779-F96B-4495-B4D3-758C5B4CDE0A}" presName="composite3" presStyleCnt="0"/>
      <dgm:spPr/>
    </dgm:pt>
    <dgm:pt modelId="{10BFBE54-7070-4B42-A1B9-4F9E09C0F7D3}" type="pres">
      <dgm:prSet presAssocID="{734C2779-F96B-4495-B4D3-758C5B4CDE0A}" presName="background3" presStyleLbl="node3" presStyleIdx="1" presStyleCnt="5"/>
      <dgm:spPr/>
    </dgm:pt>
    <dgm:pt modelId="{C0E50A38-B09E-4A78-A214-29CB2C63513C}" type="pres">
      <dgm:prSet presAssocID="{734C2779-F96B-4495-B4D3-758C5B4CDE0A}" presName="text3" presStyleLbl="fgAcc3" presStyleIdx="1" presStyleCnt="5">
        <dgm:presLayoutVars>
          <dgm:chPref val="3"/>
        </dgm:presLayoutVars>
      </dgm:prSet>
      <dgm:spPr/>
    </dgm:pt>
    <dgm:pt modelId="{453181FA-6DB0-4FBD-B5FD-135615B36257}" type="pres">
      <dgm:prSet presAssocID="{734C2779-F96B-4495-B4D3-758C5B4CDE0A}" presName="hierChild4" presStyleCnt="0"/>
      <dgm:spPr/>
    </dgm:pt>
    <dgm:pt modelId="{39D9B66E-7F6F-427F-B2F5-38DBE67EA240}" type="pres">
      <dgm:prSet presAssocID="{80CB2497-EB4B-4D6A-ACB5-258E45706942}" presName="Name10" presStyleLbl="parChTrans1D2" presStyleIdx="2" presStyleCnt="3"/>
      <dgm:spPr/>
    </dgm:pt>
    <dgm:pt modelId="{905E8C44-563D-4C1B-9EBC-CCC3D8DEF0E5}" type="pres">
      <dgm:prSet presAssocID="{E5BEC47C-A9F6-4284-BD39-962BB52D854E}" presName="hierRoot2" presStyleCnt="0"/>
      <dgm:spPr/>
    </dgm:pt>
    <dgm:pt modelId="{6CC194A0-B09C-43CB-84F7-426EBC40D5E6}" type="pres">
      <dgm:prSet presAssocID="{E5BEC47C-A9F6-4284-BD39-962BB52D854E}" presName="composite2" presStyleCnt="0"/>
      <dgm:spPr/>
    </dgm:pt>
    <dgm:pt modelId="{A3FD56CC-0289-4AC5-91A8-C842D80ABDFD}" type="pres">
      <dgm:prSet presAssocID="{E5BEC47C-A9F6-4284-BD39-962BB52D854E}" presName="background2" presStyleLbl="node2" presStyleIdx="2" presStyleCnt="3"/>
      <dgm:spPr/>
    </dgm:pt>
    <dgm:pt modelId="{C89F0017-C5A6-4CF7-91A0-7C04008C648D}" type="pres">
      <dgm:prSet presAssocID="{E5BEC47C-A9F6-4284-BD39-962BB52D854E}" presName="text2" presStyleLbl="fgAcc2" presStyleIdx="2" presStyleCnt="3">
        <dgm:presLayoutVars>
          <dgm:chPref val="3"/>
        </dgm:presLayoutVars>
      </dgm:prSet>
      <dgm:spPr/>
    </dgm:pt>
    <dgm:pt modelId="{919EC125-04EE-448E-9347-4534CEE940E1}" type="pres">
      <dgm:prSet presAssocID="{E5BEC47C-A9F6-4284-BD39-962BB52D854E}" presName="hierChild3" presStyleCnt="0"/>
      <dgm:spPr/>
    </dgm:pt>
    <dgm:pt modelId="{36DBAE08-A3DD-47AA-A131-4C5A72BEE273}" type="pres">
      <dgm:prSet presAssocID="{67ACCE81-DDA1-4D64-B58C-7959D4393A2A}" presName="Name17" presStyleLbl="parChTrans1D3" presStyleIdx="2" presStyleCnt="5"/>
      <dgm:spPr/>
    </dgm:pt>
    <dgm:pt modelId="{E0A4B0C6-29FA-4C62-9C9F-A79580D60352}" type="pres">
      <dgm:prSet presAssocID="{EF5EE240-39F1-41D7-B091-C85FD71E0B24}" presName="hierRoot3" presStyleCnt="0"/>
      <dgm:spPr/>
    </dgm:pt>
    <dgm:pt modelId="{69F2D576-257A-47E5-915E-A87F4FFB26B9}" type="pres">
      <dgm:prSet presAssocID="{EF5EE240-39F1-41D7-B091-C85FD71E0B24}" presName="composite3" presStyleCnt="0"/>
      <dgm:spPr/>
    </dgm:pt>
    <dgm:pt modelId="{91BE3795-1561-4095-BEC3-3BF2F0C23E6D}" type="pres">
      <dgm:prSet presAssocID="{EF5EE240-39F1-41D7-B091-C85FD71E0B24}" presName="background3" presStyleLbl="node3" presStyleIdx="2" presStyleCnt="5"/>
      <dgm:spPr/>
    </dgm:pt>
    <dgm:pt modelId="{F66FAD6B-9897-4326-99BA-B232AF0C2C2B}" type="pres">
      <dgm:prSet presAssocID="{EF5EE240-39F1-41D7-B091-C85FD71E0B24}" presName="text3" presStyleLbl="fgAcc3" presStyleIdx="2" presStyleCnt="5">
        <dgm:presLayoutVars>
          <dgm:chPref val="3"/>
        </dgm:presLayoutVars>
      </dgm:prSet>
      <dgm:spPr/>
    </dgm:pt>
    <dgm:pt modelId="{9AE568FA-381E-453F-B136-E748F4368565}" type="pres">
      <dgm:prSet presAssocID="{EF5EE240-39F1-41D7-B091-C85FD71E0B24}" presName="hierChild4" presStyleCnt="0"/>
      <dgm:spPr/>
    </dgm:pt>
    <dgm:pt modelId="{007BB48B-19A0-4898-BF8B-7B5F42729D00}" type="pres">
      <dgm:prSet presAssocID="{909CCC65-8776-47C4-B9C8-F65657C2864F}" presName="Name17" presStyleLbl="parChTrans1D3" presStyleIdx="3" presStyleCnt="5"/>
      <dgm:spPr/>
    </dgm:pt>
    <dgm:pt modelId="{44832A25-5F25-44BD-81DE-5180AE089D30}" type="pres">
      <dgm:prSet presAssocID="{061FB5BC-C429-4135-8D1D-1A4B75E4EDF3}" presName="hierRoot3" presStyleCnt="0"/>
      <dgm:spPr/>
    </dgm:pt>
    <dgm:pt modelId="{6E5B46C0-7BED-4988-81B1-9AE8FFAA2456}" type="pres">
      <dgm:prSet presAssocID="{061FB5BC-C429-4135-8D1D-1A4B75E4EDF3}" presName="composite3" presStyleCnt="0"/>
      <dgm:spPr/>
    </dgm:pt>
    <dgm:pt modelId="{8B067EAA-796B-4C2D-8588-4A035EB3743D}" type="pres">
      <dgm:prSet presAssocID="{061FB5BC-C429-4135-8D1D-1A4B75E4EDF3}" presName="background3" presStyleLbl="node3" presStyleIdx="3" presStyleCnt="5"/>
      <dgm:spPr/>
    </dgm:pt>
    <dgm:pt modelId="{135D7758-36C4-4C2C-96CC-9B2BDB6F65CC}" type="pres">
      <dgm:prSet presAssocID="{061FB5BC-C429-4135-8D1D-1A4B75E4EDF3}" presName="text3" presStyleLbl="fgAcc3" presStyleIdx="3" presStyleCnt="5">
        <dgm:presLayoutVars>
          <dgm:chPref val="3"/>
        </dgm:presLayoutVars>
      </dgm:prSet>
      <dgm:spPr/>
    </dgm:pt>
    <dgm:pt modelId="{D2F895E7-8880-44F0-B6E3-5D08395F42C4}" type="pres">
      <dgm:prSet presAssocID="{061FB5BC-C429-4135-8D1D-1A4B75E4EDF3}" presName="hierChild4" presStyleCnt="0"/>
      <dgm:spPr/>
    </dgm:pt>
    <dgm:pt modelId="{B3FA7BC2-3288-42FF-9845-35C9E1F6B5A0}" type="pres">
      <dgm:prSet presAssocID="{E59FE167-AFE9-4D6E-9720-46A0AE1F381E}" presName="Name17" presStyleLbl="parChTrans1D3" presStyleIdx="4" presStyleCnt="5"/>
      <dgm:spPr/>
    </dgm:pt>
    <dgm:pt modelId="{93ED09F2-E7E6-49BB-97E4-BA9CE7437587}" type="pres">
      <dgm:prSet presAssocID="{2E9D1A7B-894C-4E5F-98A6-A52612C0914A}" presName="hierRoot3" presStyleCnt="0"/>
      <dgm:spPr/>
    </dgm:pt>
    <dgm:pt modelId="{2A63BA86-3934-4AD3-BAC2-0A9E9138597A}" type="pres">
      <dgm:prSet presAssocID="{2E9D1A7B-894C-4E5F-98A6-A52612C0914A}" presName="composite3" presStyleCnt="0"/>
      <dgm:spPr/>
    </dgm:pt>
    <dgm:pt modelId="{165CE53F-4800-4EE1-A6F2-CC886C7769CE}" type="pres">
      <dgm:prSet presAssocID="{2E9D1A7B-894C-4E5F-98A6-A52612C0914A}" presName="background3" presStyleLbl="node3" presStyleIdx="4" presStyleCnt="5"/>
      <dgm:spPr/>
    </dgm:pt>
    <dgm:pt modelId="{8A4E9FEE-C84F-4B05-8DE2-3DFBF4C29D24}" type="pres">
      <dgm:prSet presAssocID="{2E9D1A7B-894C-4E5F-98A6-A52612C0914A}" presName="text3" presStyleLbl="fgAcc3" presStyleIdx="4" presStyleCnt="5">
        <dgm:presLayoutVars>
          <dgm:chPref val="3"/>
        </dgm:presLayoutVars>
      </dgm:prSet>
      <dgm:spPr/>
    </dgm:pt>
    <dgm:pt modelId="{58CA147D-1FFC-4DF1-AC37-45F0269A313A}" type="pres">
      <dgm:prSet presAssocID="{2E9D1A7B-894C-4E5F-98A6-A52612C0914A}" presName="hierChild4" presStyleCnt="0"/>
      <dgm:spPr/>
    </dgm:pt>
  </dgm:ptLst>
  <dgm:cxnLst>
    <dgm:cxn modelId="{E948F430-0389-4A5C-9433-3A6F81BE1F55}" type="presOf" srcId="{909CCC65-8776-47C4-B9C8-F65657C2864F}" destId="{007BB48B-19A0-4898-BF8B-7B5F42729D00}" srcOrd="0" destOrd="0" presId="urn:microsoft.com/office/officeart/2005/8/layout/hierarchy1"/>
    <dgm:cxn modelId="{5FB06C60-37D3-4AB8-83A8-0B1FDAD8A6BB}" type="presOf" srcId="{EF5EE240-39F1-41D7-B091-C85FD71E0B24}" destId="{F66FAD6B-9897-4326-99BA-B232AF0C2C2B}" srcOrd="0" destOrd="0" presId="urn:microsoft.com/office/officeart/2005/8/layout/hierarchy1"/>
    <dgm:cxn modelId="{EFE1AE4E-798C-47B5-AA79-A2BC8A8B88D4}" type="presOf" srcId="{67ACCE81-DDA1-4D64-B58C-7959D4393A2A}" destId="{36DBAE08-A3DD-47AA-A131-4C5A72BEE273}" srcOrd="0" destOrd="0" presId="urn:microsoft.com/office/officeart/2005/8/layout/hierarchy1"/>
    <dgm:cxn modelId="{4F991050-6619-4130-851D-84668DDC3318}" type="presOf" srcId="{7EEC381B-CF06-481C-B5A2-A6EB7DE20064}" destId="{D1AE4FE4-4EDD-4C31-9DB6-EE3C30D1B5DA}" srcOrd="0" destOrd="0" presId="urn:microsoft.com/office/officeart/2005/8/layout/hierarchy1"/>
    <dgm:cxn modelId="{9668AA72-4203-41D3-8EEC-6574946F7A64}" srcId="{D18EFBDF-7E82-4F43-B5E5-DB1299FD7DD3}" destId="{3862A4D4-4D44-4A52-8228-9F95608D028B}" srcOrd="0" destOrd="0" parTransId="{17E5375F-2295-4D38-BF8F-A1F70236FA33}" sibTransId="{3BB3DBFF-28DA-4138-88C6-213EE727D8CB}"/>
    <dgm:cxn modelId="{152DEB72-890B-4FDB-AB79-E34BA4B3F0F0}" type="presOf" srcId="{2F437D56-F7AC-4545-B5FF-BF1780C8BB1D}" destId="{E02CA6F3-7642-4146-B4EE-FEF570C5D6D9}" srcOrd="0" destOrd="0" presId="urn:microsoft.com/office/officeart/2005/8/layout/hierarchy1"/>
    <dgm:cxn modelId="{71E4F752-5CDC-42CF-BE94-84249E189E17}" type="presOf" srcId="{3862A4D4-4D44-4A52-8228-9F95608D028B}" destId="{49591459-3852-4BFB-B7F7-FF96067E967A}" srcOrd="0" destOrd="0" presId="urn:microsoft.com/office/officeart/2005/8/layout/hierarchy1"/>
    <dgm:cxn modelId="{150F2374-DDAE-4AF9-AF3F-1A7F6C074AFF}" type="presOf" srcId="{3C0D4ACF-E8F6-4D6A-A0E7-78B1B0417ED0}" destId="{CEDFBE72-3816-4A62-93D1-7BFE7D856391}" srcOrd="0" destOrd="0" presId="urn:microsoft.com/office/officeart/2005/8/layout/hierarchy1"/>
    <dgm:cxn modelId="{07503258-B069-4B29-9A7E-515953BF0287}" type="presOf" srcId="{C7F41FF6-EC36-4E45-A94D-79649E44671C}" destId="{226876D8-0148-4FCD-AA23-90B88D23A950}" srcOrd="0" destOrd="0" presId="urn:microsoft.com/office/officeart/2005/8/layout/hierarchy1"/>
    <dgm:cxn modelId="{AA822779-C0A1-4074-A17B-F67E90BF0E72}" type="presOf" srcId="{E59FE167-AFE9-4D6E-9720-46A0AE1F381E}" destId="{B3FA7BC2-3288-42FF-9845-35C9E1F6B5A0}" srcOrd="0" destOrd="0" presId="urn:microsoft.com/office/officeart/2005/8/layout/hierarchy1"/>
    <dgm:cxn modelId="{6645CC88-E28F-409E-9E99-C9F8A59EBEF4}" srcId="{6CCAE578-1A27-429A-896C-0BA71AA02279}" destId="{3C0D4ACF-E8F6-4D6A-A0E7-78B1B0417ED0}" srcOrd="0" destOrd="0" parTransId="{91E1FB35-FEFC-4817-B37B-E443D82EBFB6}" sibTransId="{A4611294-32E5-4904-8AE1-9519673B0EB1}"/>
    <dgm:cxn modelId="{4B470C8F-AC47-4A5A-80FA-DEE7C1756706}" type="presOf" srcId="{2E9D1A7B-894C-4E5F-98A6-A52612C0914A}" destId="{8A4E9FEE-C84F-4B05-8DE2-3DFBF4C29D24}" srcOrd="0" destOrd="0" presId="urn:microsoft.com/office/officeart/2005/8/layout/hierarchy1"/>
    <dgm:cxn modelId="{7772E9A0-34C3-474F-A889-E341A6EC5758}" srcId="{E5BEC47C-A9F6-4284-BD39-962BB52D854E}" destId="{061FB5BC-C429-4135-8D1D-1A4B75E4EDF3}" srcOrd="1" destOrd="0" parTransId="{909CCC65-8776-47C4-B9C8-F65657C2864F}" sibTransId="{7028B827-707D-4473-AD2B-D75A45156B87}"/>
    <dgm:cxn modelId="{99073CA7-D9A1-4C67-AE85-FDAB014857B0}" type="presOf" srcId="{67671BFD-46E1-4DDF-8D97-E7D358E5EB4A}" destId="{4C545750-8775-49B8-87EC-74044BC151D2}" srcOrd="0" destOrd="0" presId="urn:microsoft.com/office/officeart/2005/8/layout/hierarchy1"/>
    <dgm:cxn modelId="{CFB31DAC-2764-4087-A72A-A582E2214BA7}" srcId="{3862A4D4-4D44-4A52-8228-9F95608D028B}" destId="{6CCAE578-1A27-429A-896C-0BA71AA02279}" srcOrd="0" destOrd="0" parTransId="{2F437D56-F7AC-4545-B5FF-BF1780C8BB1D}" sibTransId="{B2CDF176-B7EB-4690-ACEB-DC5A4997E0A2}"/>
    <dgm:cxn modelId="{2AF14BAD-49CE-4F2C-A4B0-80444E53BB80}" type="presOf" srcId="{E5BEC47C-A9F6-4284-BD39-962BB52D854E}" destId="{C89F0017-C5A6-4CF7-91A0-7C04008C648D}" srcOrd="0" destOrd="0" presId="urn:microsoft.com/office/officeart/2005/8/layout/hierarchy1"/>
    <dgm:cxn modelId="{C672DFAF-BB37-4581-A4A6-DC0CA6564BA9}" type="presOf" srcId="{D18EFBDF-7E82-4F43-B5E5-DB1299FD7DD3}" destId="{8BBF7763-B4EE-47A0-A792-23DD56F8C6B0}" srcOrd="0" destOrd="0" presId="urn:microsoft.com/office/officeart/2005/8/layout/hierarchy1"/>
    <dgm:cxn modelId="{EA8629B0-882E-41AF-BDB5-CE8A33348DB1}" srcId="{3862A4D4-4D44-4A52-8228-9F95608D028B}" destId="{67671BFD-46E1-4DDF-8D97-E7D358E5EB4A}" srcOrd="1" destOrd="0" parTransId="{C7F41FF6-EC36-4E45-A94D-79649E44671C}" sibTransId="{7B624ED0-1C8A-4F58-B3E5-24E2AF0FB147}"/>
    <dgm:cxn modelId="{A54F1BB8-EA8A-4B81-826B-C40FC942F5F9}" srcId="{E5BEC47C-A9F6-4284-BD39-962BB52D854E}" destId="{2E9D1A7B-894C-4E5F-98A6-A52612C0914A}" srcOrd="2" destOrd="0" parTransId="{E59FE167-AFE9-4D6E-9720-46A0AE1F381E}" sibTransId="{7A1902A2-20A4-4282-B253-1346FCED3B17}"/>
    <dgm:cxn modelId="{9DACFEC3-2769-4DD7-B993-5709E18426B2}" type="presOf" srcId="{80CB2497-EB4B-4D6A-ACB5-258E45706942}" destId="{39D9B66E-7F6F-427F-B2F5-38DBE67EA240}" srcOrd="0" destOrd="0" presId="urn:microsoft.com/office/officeart/2005/8/layout/hierarchy1"/>
    <dgm:cxn modelId="{83AB36C8-A576-4FFC-9374-3154F968492E}" srcId="{67671BFD-46E1-4DDF-8D97-E7D358E5EB4A}" destId="{734C2779-F96B-4495-B4D3-758C5B4CDE0A}" srcOrd="0" destOrd="0" parTransId="{7EEC381B-CF06-481C-B5A2-A6EB7DE20064}" sibTransId="{B336ACB1-3583-47BF-9BB1-D8ED473FFA30}"/>
    <dgm:cxn modelId="{20337BC9-9EC3-437A-B482-80948FDE64C9}" type="presOf" srcId="{6CCAE578-1A27-429A-896C-0BA71AA02279}" destId="{2A8EFA80-AA1B-45D4-89A8-90B8EAA4203A}" srcOrd="0" destOrd="0" presId="urn:microsoft.com/office/officeart/2005/8/layout/hierarchy1"/>
    <dgm:cxn modelId="{F01901D1-7F2C-4B61-AE9E-D2A36851E077}" type="presOf" srcId="{734C2779-F96B-4495-B4D3-758C5B4CDE0A}" destId="{C0E50A38-B09E-4A78-A214-29CB2C63513C}" srcOrd="0" destOrd="0" presId="urn:microsoft.com/office/officeart/2005/8/layout/hierarchy1"/>
    <dgm:cxn modelId="{EF18BED7-009F-47A9-8617-FF8AFFEBDD66}" type="presOf" srcId="{061FB5BC-C429-4135-8D1D-1A4B75E4EDF3}" destId="{135D7758-36C4-4C2C-96CC-9B2BDB6F65CC}" srcOrd="0" destOrd="0" presId="urn:microsoft.com/office/officeart/2005/8/layout/hierarchy1"/>
    <dgm:cxn modelId="{4989E6DF-31F1-46AE-8E8F-CAF33A7EA130}" srcId="{E5BEC47C-A9F6-4284-BD39-962BB52D854E}" destId="{EF5EE240-39F1-41D7-B091-C85FD71E0B24}" srcOrd="0" destOrd="0" parTransId="{67ACCE81-DDA1-4D64-B58C-7959D4393A2A}" sibTransId="{7AE7E463-95C6-4F48-AD6E-E699B7098F45}"/>
    <dgm:cxn modelId="{83639AFA-F0B9-4340-82CA-2568E472681A}" type="presOf" srcId="{91E1FB35-FEFC-4817-B37B-E443D82EBFB6}" destId="{61197159-FFBE-47B0-9A54-7BD182FB6363}" srcOrd="0" destOrd="0" presId="urn:microsoft.com/office/officeart/2005/8/layout/hierarchy1"/>
    <dgm:cxn modelId="{D25292FE-D995-43F1-BEC9-C636215C5720}" srcId="{3862A4D4-4D44-4A52-8228-9F95608D028B}" destId="{E5BEC47C-A9F6-4284-BD39-962BB52D854E}" srcOrd="2" destOrd="0" parTransId="{80CB2497-EB4B-4D6A-ACB5-258E45706942}" sibTransId="{279287A6-E35F-4063-B15C-D1EC7FA4D650}"/>
    <dgm:cxn modelId="{C4A0CF03-000A-4D5E-B69C-AE11F192F02E}" type="presParOf" srcId="{8BBF7763-B4EE-47A0-A792-23DD56F8C6B0}" destId="{78EDFF3A-D654-446D-955C-76A4337081F3}" srcOrd="0" destOrd="0" presId="urn:microsoft.com/office/officeart/2005/8/layout/hierarchy1"/>
    <dgm:cxn modelId="{1EA4CCC7-0349-4984-BBD5-950C2E8991D5}" type="presParOf" srcId="{78EDFF3A-D654-446D-955C-76A4337081F3}" destId="{0DC66BA8-34B9-47E6-86DD-8DDA47EF1306}" srcOrd="0" destOrd="0" presId="urn:microsoft.com/office/officeart/2005/8/layout/hierarchy1"/>
    <dgm:cxn modelId="{CE6445C2-0FBE-4534-BD8E-2BC0D54129B4}" type="presParOf" srcId="{0DC66BA8-34B9-47E6-86DD-8DDA47EF1306}" destId="{1696874C-7271-40CB-85A5-035D126B6B85}" srcOrd="0" destOrd="0" presId="urn:microsoft.com/office/officeart/2005/8/layout/hierarchy1"/>
    <dgm:cxn modelId="{990A7327-2F13-4421-89DB-A0D88024FB48}" type="presParOf" srcId="{0DC66BA8-34B9-47E6-86DD-8DDA47EF1306}" destId="{49591459-3852-4BFB-B7F7-FF96067E967A}" srcOrd="1" destOrd="0" presId="urn:microsoft.com/office/officeart/2005/8/layout/hierarchy1"/>
    <dgm:cxn modelId="{8DB5AF1F-6322-4D8F-AC37-8D64F5A1796E}" type="presParOf" srcId="{78EDFF3A-D654-446D-955C-76A4337081F3}" destId="{808419AC-8495-478D-AD22-ADC90438B727}" srcOrd="1" destOrd="0" presId="urn:microsoft.com/office/officeart/2005/8/layout/hierarchy1"/>
    <dgm:cxn modelId="{E4B1CC94-B4DD-4C40-8244-82DB5086CE67}" type="presParOf" srcId="{808419AC-8495-478D-AD22-ADC90438B727}" destId="{E02CA6F3-7642-4146-B4EE-FEF570C5D6D9}" srcOrd="0" destOrd="0" presId="urn:microsoft.com/office/officeart/2005/8/layout/hierarchy1"/>
    <dgm:cxn modelId="{B9D5D81F-2304-476D-ACD0-65526EAFF105}" type="presParOf" srcId="{808419AC-8495-478D-AD22-ADC90438B727}" destId="{D8D9C2C5-AF4D-4B7C-AF71-966BB186EB81}" srcOrd="1" destOrd="0" presId="urn:microsoft.com/office/officeart/2005/8/layout/hierarchy1"/>
    <dgm:cxn modelId="{7CBF4DE2-7EFF-49F7-930A-27AA70F13D5D}" type="presParOf" srcId="{D8D9C2C5-AF4D-4B7C-AF71-966BB186EB81}" destId="{AC7F331D-A297-4AE7-A378-83E5FE332869}" srcOrd="0" destOrd="0" presId="urn:microsoft.com/office/officeart/2005/8/layout/hierarchy1"/>
    <dgm:cxn modelId="{D4EFBED4-7122-4B63-82FC-F0CCAA204841}" type="presParOf" srcId="{AC7F331D-A297-4AE7-A378-83E5FE332869}" destId="{23B26973-BD6F-41A9-8318-537D1A9E6F86}" srcOrd="0" destOrd="0" presId="urn:microsoft.com/office/officeart/2005/8/layout/hierarchy1"/>
    <dgm:cxn modelId="{F9A98D63-6E7C-4E0F-8B71-1A8E82DF9577}" type="presParOf" srcId="{AC7F331D-A297-4AE7-A378-83E5FE332869}" destId="{2A8EFA80-AA1B-45D4-89A8-90B8EAA4203A}" srcOrd="1" destOrd="0" presId="urn:microsoft.com/office/officeart/2005/8/layout/hierarchy1"/>
    <dgm:cxn modelId="{C4378AB8-2FC1-4206-B4C9-EEC6E5B13E24}" type="presParOf" srcId="{D8D9C2C5-AF4D-4B7C-AF71-966BB186EB81}" destId="{E6AE4D80-DD31-4B34-AD6C-CE698B31992A}" srcOrd="1" destOrd="0" presId="urn:microsoft.com/office/officeart/2005/8/layout/hierarchy1"/>
    <dgm:cxn modelId="{A3DB68F1-1AA7-4342-836B-B041767C19B6}" type="presParOf" srcId="{E6AE4D80-DD31-4B34-AD6C-CE698B31992A}" destId="{61197159-FFBE-47B0-9A54-7BD182FB6363}" srcOrd="0" destOrd="0" presId="urn:microsoft.com/office/officeart/2005/8/layout/hierarchy1"/>
    <dgm:cxn modelId="{CBCB0ADD-ABFD-4BC4-A438-3B93FC93E383}" type="presParOf" srcId="{E6AE4D80-DD31-4B34-AD6C-CE698B31992A}" destId="{C119BC3D-01BA-4DC8-8F65-1F39B61FE700}" srcOrd="1" destOrd="0" presId="urn:microsoft.com/office/officeart/2005/8/layout/hierarchy1"/>
    <dgm:cxn modelId="{006EB62E-0DB0-4E1E-B13B-11A6F037E107}" type="presParOf" srcId="{C119BC3D-01BA-4DC8-8F65-1F39B61FE700}" destId="{DB1593F2-E04E-4B00-86AB-22500BDF73BB}" srcOrd="0" destOrd="0" presId="urn:microsoft.com/office/officeart/2005/8/layout/hierarchy1"/>
    <dgm:cxn modelId="{91F83FA9-7A42-4BBD-8C53-F8E8F99442E6}" type="presParOf" srcId="{DB1593F2-E04E-4B00-86AB-22500BDF73BB}" destId="{3F9E224C-3112-41E6-9873-3024A9D7EB34}" srcOrd="0" destOrd="0" presId="urn:microsoft.com/office/officeart/2005/8/layout/hierarchy1"/>
    <dgm:cxn modelId="{90A993E2-D489-4B40-973B-BA55445C1CF0}" type="presParOf" srcId="{DB1593F2-E04E-4B00-86AB-22500BDF73BB}" destId="{CEDFBE72-3816-4A62-93D1-7BFE7D856391}" srcOrd="1" destOrd="0" presId="urn:microsoft.com/office/officeart/2005/8/layout/hierarchy1"/>
    <dgm:cxn modelId="{6028D251-3E58-42BE-BC28-7C5D2C526753}" type="presParOf" srcId="{C119BC3D-01BA-4DC8-8F65-1F39B61FE700}" destId="{E902A8B1-55E9-49F5-8C15-647D3BE08458}" srcOrd="1" destOrd="0" presId="urn:microsoft.com/office/officeart/2005/8/layout/hierarchy1"/>
    <dgm:cxn modelId="{1EEB70DD-805B-48B5-9BD9-A0E194A33C48}" type="presParOf" srcId="{808419AC-8495-478D-AD22-ADC90438B727}" destId="{226876D8-0148-4FCD-AA23-90B88D23A950}" srcOrd="2" destOrd="0" presId="urn:microsoft.com/office/officeart/2005/8/layout/hierarchy1"/>
    <dgm:cxn modelId="{A02189B0-F0CE-4601-A7C9-F4D5E71252A8}" type="presParOf" srcId="{808419AC-8495-478D-AD22-ADC90438B727}" destId="{07884F6F-237A-4E90-A27C-75ECCE2409AC}" srcOrd="3" destOrd="0" presId="urn:microsoft.com/office/officeart/2005/8/layout/hierarchy1"/>
    <dgm:cxn modelId="{74053C56-3875-486F-A019-51FF1ABCF914}" type="presParOf" srcId="{07884F6F-237A-4E90-A27C-75ECCE2409AC}" destId="{0F5DAFC4-1E46-4228-8510-1A9E35938323}" srcOrd="0" destOrd="0" presId="urn:microsoft.com/office/officeart/2005/8/layout/hierarchy1"/>
    <dgm:cxn modelId="{1F7E1038-1779-4B77-8801-6E7798742A33}" type="presParOf" srcId="{0F5DAFC4-1E46-4228-8510-1A9E35938323}" destId="{F12E9D22-138A-4BFB-A77D-FA4B101922B9}" srcOrd="0" destOrd="0" presId="urn:microsoft.com/office/officeart/2005/8/layout/hierarchy1"/>
    <dgm:cxn modelId="{42E596C5-57B2-4862-A4B7-AFB7E9D8E5F5}" type="presParOf" srcId="{0F5DAFC4-1E46-4228-8510-1A9E35938323}" destId="{4C545750-8775-49B8-87EC-74044BC151D2}" srcOrd="1" destOrd="0" presId="urn:microsoft.com/office/officeart/2005/8/layout/hierarchy1"/>
    <dgm:cxn modelId="{D9E50E80-F2AF-472E-B232-5743F68616EB}" type="presParOf" srcId="{07884F6F-237A-4E90-A27C-75ECCE2409AC}" destId="{D4C6CF34-9994-4118-B264-E3D57467B554}" srcOrd="1" destOrd="0" presId="urn:microsoft.com/office/officeart/2005/8/layout/hierarchy1"/>
    <dgm:cxn modelId="{638BE5CA-FC2C-4631-8AAD-2EA33481761D}" type="presParOf" srcId="{D4C6CF34-9994-4118-B264-E3D57467B554}" destId="{D1AE4FE4-4EDD-4C31-9DB6-EE3C30D1B5DA}" srcOrd="0" destOrd="0" presId="urn:microsoft.com/office/officeart/2005/8/layout/hierarchy1"/>
    <dgm:cxn modelId="{BAD7E717-99F4-4897-9970-D517C84BDB00}" type="presParOf" srcId="{D4C6CF34-9994-4118-B264-E3D57467B554}" destId="{9C8726CE-264F-4430-9C2B-A72BC7697564}" srcOrd="1" destOrd="0" presId="urn:microsoft.com/office/officeart/2005/8/layout/hierarchy1"/>
    <dgm:cxn modelId="{7E91884D-8D14-4147-B979-CB3E04A5E87B}" type="presParOf" srcId="{9C8726CE-264F-4430-9C2B-A72BC7697564}" destId="{503AFE30-8C06-4B19-A28B-22B9EA198035}" srcOrd="0" destOrd="0" presId="urn:microsoft.com/office/officeart/2005/8/layout/hierarchy1"/>
    <dgm:cxn modelId="{8AC19A0F-10C1-4B3F-84D8-48CD64F1D279}" type="presParOf" srcId="{503AFE30-8C06-4B19-A28B-22B9EA198035}" destId="{10BFBE54-7070-4B42-A1B9-4F9E09C0F7D3}" srcOrd="0" destOrd="0" presId="urn:microsoft.com/office/officeart/2005/8/layout/hierarchy1"/>
    <dgm:cxn modelId="{3535C34A-49FE-41C5-9C5D-D1D66FED2DD8}" type="presParOf" srcId="{503AFE30-8C06-4B19-A28B-22B9EA198035}" destId="{C0E50A38-B09E-4A78-A214-29CB2C63513C}" srcOrd="1" destOrd="0" presId="urn:microsoft.com/office/officeart/2005/8/layout/hierarchy1"/>
    <dgm:cxn modelId="{4B4DE2C5-1A76-47EF-82F7-B82A03C8ADF5}" type="presParOf" srcId="{9C8726CE-264F-4430-9C2B-A72BC7697564}" destId="{453181FA-6DB0-4FBD-B5FD-135615B36257}" srcOrd="1" destOrd="0" presId="urn:microsoft.com/office/officeart/2005/8/layout/hierarchy1"/>
    <dgm:cxn modelId="{60CE8B05-7E92-4299-A85A-6ADA0294CDE4}" type="presParOf" srcId="{808419AC-8495-478D-AD22-ADC90438B727}" destId="{39D9B66E-7F6F-427F-B2F5-38DBE67EA240}" srcOrd="4" destOrd="0" presId="urn:microsoft.com/office/officeart/2005/8/layout/hierarchy1"/>
    <dgm:cxn modelId="{3CE4353A-F954-49DF-9308-A7E0897B06E5}" type="presParOf" srcId="{808419AC-8495-478D-AD22-ADC90438B727}" destId="{905E8C44-563D-4C1B-9EBC-CCC3D8DEF0E5}" srcOrd="5" destOrd="0" presId="urn:microsoft.com/office/officeart/2005/8/layout/hierarchy1"/>
    <dgm:cxn modelId="{F860DA1A-0900-4308-A7B1-303383F13A6A}" type="presParOf" srcId="{905E8C44-563D-4C1B-9EBC-CCC3D8DEF0E5}" destId="{6CC194A0-B09C-43CB-84F7-426EBC40D5E6}" srcOrd="0" destOrd="0" presId="urn:microsoft.com/office/officeart/2005/8/layout/hierarchy1"/>
    <dgm:cxn modelId="{2E5AF3DB-083D-41E2-BD0C-9C2FD241DD94}" type="presParOf" srcId="{6CC194A0-B09C-43CB-84F7-426EBC40D5E6}" destId="{A3FD56CC-0289-4AC5-91A8-C842D80ABDFD}" srcOrd="0" destOrd="0" presId="urn:microsoft.com/office/officeart/2005/8/layout/hierarchy1"/>
    <dgm:cxn modelId="{795A88BD-EBF1-4626-9E1F-19C0540D05F1}" type="presParOf" srcId="{6CC194A0-B09C-43CB-84F7-426EBC40D5E6}" destId="{C89F0017-C5A6-4CF7-91A0-7C04008C648D}" srcOrd="1" destOrd="0" presId="urn:microsoft.com/office/officeart/2005/8/layout/hierarchy1"/>
    <dgm:cxn modelId="{7177F1E2-F55F-4F5B-BFE0-FD7CC40DA0B7}" type="presParOf" srcId="{905E8C44-563D-4C1B-9EBC-CCC3D8DEF0E5}" destId="{919EC125-04EE-448E-9347-4534CEE940E1}" srcOrd="1" destOrd="0" presId="urn:microsoft.com/office/officeart/2005/8/layout/hierarchy1"/>
    <dgm:cxn modelId="{DD264006-07C6-41F2-8ABF-47992DAD74CE}" type="presParOf" srcId="{919EC125-04EE-448E-9347-4534CEE940E1}" destId="{36DBAE08-A3DD-47AA-A131-4C5A72BEE273}" srcOrd="0" destOrd="0" presId="urn:microsoft.com/office/officeart/2005/8/layout/hierarchy1"/>
    <dgm:cxn modelId="{57D0C3C2-963E-46AF-BA86-5F5A7A4BC037}" type="presParOf" srcId="{919EC125-04EE-448E-9347-4534CEE940E1}" destId="{E0A4B0C6-29FA-4C62-9C9F-A79580D60352}" srcOrd="1" destOrd="0" presId="urn:microsoft.com/office/officeart/2005/8/layout/hierarchy1"/>
    <dgm:cxn modelId="{A53A92BF-CCDE-4B93-A5BE-5EB16262F9EE}" type="presParOf" srcId="{E0A4B0C6-29FA-4C62-9C9F-A79580D60352}" destId="{69F2D576-257A-47E5-915E-A87F4FFB26B9}" srcOrd="0" destOrd="0" presId="urn:microsoft.com/office/officeart/2005/8/layout/hierarchy1"/>
    <dgm:cxn modelId="{04A040FA-B037-492B-80F2-DE00CDED9274}" type="presParOf" srcId="{69F2D576-257A-47E5-915E-A87F4FFB26B9}" destId="{91BE3795-1561-4095-BEC3-3BF2F0C23E6D}" srcOrd="0" destOrd="0" presId="urn:microsoft.com/office/officeart/2005/8/layout/hierarchy1"/>
    <dgm:cxn modelId="{77D8FE4F-0DF1-4A5F-A5EC-5E2ED495F902}" type="presParOf" srcId="{69F2D576-257A-47E5-915E-A87F4FFB26B9}" destId="{F66FAD6B-9897-4326-99BA-B232AF0C2C2B}" srcOrd="1" destOrd="0" presId="urn:microsoft.com/office/officeart/2005/8/layout/hierarchy1"/>
    <dgm:cxn modelId="{31D32A00-4340-4604-B122-F03D3DF9B01E}" type="presParOf" srcId="{E0A4B0C6-29FA-4C62-9C9F-A79580D60352}" destId="{9AE568FA-381E-453F-B136-E748F4368565}" srcOrd="1" destOrd="0" presId="urn:microsoft.com/office/officeart/2005/8/layout/hierarchy1"/>
    <dgm:cxn modelId="{C565385B-AE19-4343-B01F-CE259A96605B}" type="presParOf" srcId="{919EC125-04EE-448E-9347-4534CEE940E1}" destId="{007BB48B-19A0-4898-BF8B-7B5F42729D00}" srcOrd="2" destOrd="0" presId="urn:microsoft.com/office/officeart/2005/8/layout/hierarchy1"/>
    <dgm:cxn modelId="{76538872-344F-4762-86F5-EC72424E0219}" type="presParOf" srcId="{919EC125-04EE-448E-9347-4534CEE940E1}" destId="{44832A25-5F25-44BD-81DE-5180AE089D30}" srcOrd="3" destOrd="0" presId="urn:microsoft.com/office/officeart/2005/8/layout/hierarchy1"/>
    <dgm:cxn modelId="{8CDB602F-9E6D-4DAB-9117-46F1E0001E8E}" type="presParOf" srcId="{44832A25-5F25-44BD-81DE-5180AE089D30}" destId="{6E5B46C0-7BED-4988-81B1-9AE8FFAA2456}" srcOrd="0" destOrd="0" presId="urn:microsoft.com/office/officeart/2005/8/layout/hierarchy1"/>
    <dgm:cxn modelId="{F56B46BE-B07B-4F0F-96E1-D23E171B0D90}" type="presParOf" srcId="{6E5B46C0-7BED-4988-81B1-9AE8FFAA2456}" destId="{8B067EAA-796B-4C2D-8588-4A035EB3743D}" srcOrd="0" destOrd="0" presId="urn:microsoft.com/office/officeart/2005/8/layout/hierarchy1"/>
    <dgm:cxn modelId="{107FBF49-177D-49E1-9CB3-167D5E1845B0}" type="presParOf" srcId="{6E5B46C0-7BED-4988-81B1-9AE8FFAA2456}" destId="{135D7758-36C4-4C2C-96CC-9B2BDB6F65CC}" srcOrd="1" destOrd="0" presId="urn:microsoft.com/office/officeart/2005/8/layout/hierarchy1"/>
    <dgm:cxn modelId="{61F6C6B8-8FBD-4B66-A44F-D24596C08821}" type="presParOf" srcId="{44832A25-5F25-44BD-81DE-5180AE089D30}" destId="{D2F895E7-8880-44F0-B6E3-5D08395F42C4}" srcOrd="1" destOrd="0" presId="urn:microsoft.com/office/officeart/2005/8/layout/hierarchy1"/>
    <dgm:cxn modelId="{07DE207F-22BB-4C98-A5E3-3B89849DE083}" type="presParOf" srcId="{919EC125-04EE-448E-9347-4534CEE940E1}" destId="{B3FA7BC2-3288-42FF-9845-35C9E1F6B5A0}" srcOrd="4" destOrd="0" presId="urn:microsoft.com/office/officeart/2005/8/layout/hierarchy1"/>
    <dgm:cxn modelId="{7682C254-2501-4D14-98D5-D58A25DA0003}" type="presParOf" srcId="{919EC125-04EE-448E-9347-4534CEE940E1}" destId="{93ED09F2-E7E6-49BB-97E4-BA9CE7437587}" srcOrd="5" destOrd="0" presId="urn:microsoft.com/office/officeart/2005/8/layout/hierarchy1"/>
    <dgm:cxn modelId="{6D1E472B-C704-4587-B411-45F86F6A332C}" type="presParOf" srcId="{93ED09F2-E7E6-49BB-97E4-BA9CE7437587}" destId="{2A63BA86-3934-4AD3-BAC2-0A9E9138597A}" srcOrd="0" destOrd="0" presId="urn:microsoft.com/office/officeart/2005/8/layout/hierarchy1"/>
    <dgm:cxn modelId="{D3F2D0AA-C72D-4390-93C5-9B615153311F}" type="presParOf" srcId="{2A63BA86-3934-4AD3-BAC2-0A9E9138597A}" destId="{165CE53F-4800-4EE1-A6F2-CC886C7769CE}" srcOrd="0" destOrd="0" presId="urn:microsoft.com/office/officeart/2005/8/layout/hierarchy1"/>
    <dgm:cxn modelId="{4F2C61CB-08DB-4D18-8115-9CBE9C2BCA88}" type="presParOf" srcId="{2A63BA86-3934-4AD3-BAC2-0A9E9138597A}" destId="{8A4E9FEE-C84F-4B05-8DE2-3DFBF4C29D24}" srcOrd="1" destOrd="0" presId="urn:microsoft.com/office/officeart/2005/8/layout/hierarchy1"/>
    <dgm:cxn modelId="{64D6FF8F-90AA-4A54-80DF-C840F3C31673}" type="presParOf" srcId="{93ED09F2-E7E6-49BB-97E4-BA9CE7437587}" destId="{58CA147D-1FFC-4DF1-AC37-45F0269A313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A7BC2-3288-42FF-9845-35C9E1F6B5A0}">
      <dsp:nvSpPr>
        <dsp:cNvPr id="0" name=""/>
        <dsp:cNvSpPr/>
      </dsp:nvSpPr>
      <dsp:spPr>
        <a:xfrm>
          <a:off x="8394345" y="4343058"/>
          <a:ext cx="2461129" cy="585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094"/>
              </a:lnTo>
              <a:lnTo>
                <a:pt x="2461129" y="399094"/>
              </a:lnTo>
              <a:lnTo>
                <a:pt x="2461129" y="5856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BB48B-19A0-4898-BF8B-7B5F42729D00}">
      <dsp:nvSpPr>
        <dsp:cNvPr id="0" name=""/>
        <dsp:cNvSpPr/>
      </dsp:nvSpPr>
      <dsp:spPr>
        <a:xfrm>
          <a:off x="8348625" y="4343058"/>
          <a:ext cx="91440" cy="5856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56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BAE08-A3DD-47AA-A131-4C5A72BEE273}">
      <dsp:nvSpPr>
        <dsp:cNvPr id="0" name=""/>
        <dsp:cNvSpPr/>
      </dsp:nvSpPr>
      <dsp:spPr>
        <a:xfrm>
          <a:off x="5933216" y="4343058"/>
          <a:ext cx="2461129" cy="585636"/>
        </a:xfrm>
        <a:custGeom>
          <a:avLst/>
          <a:gdLst/>
          <a:ahLst/>
          <a:cxnLst/>
          <a:rect l="0" t="0" r="0" b="0"/>
          <a:pathLst>
            <a:path>
              <a:moveTo>
                <a:pt x="2461129" y="0"/>
              </a:moveTo>
              <a:lnTo>
                <a:pt x="2461129" y="399094"/>
              </a:lnTo>
              <a:lnTo>
                <a:pt x="0" y="399094"/>
              </a:lnTo>
              <a:lnTo>
                <a:pt x="0" y="5856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9B66E-7F6F-427F-B2F5-38DBE67EA240}">
      <dsp:nvSpPr>
        <dsp:cNvPr id="0" name=""/>
        <dsp:cNvSpPr/>
      </dsp:nvSpPr>
      <dsp:spPr>
        <a:xfrm>
          <a:off x="5261379" y="2455685"/>
          <a:ext cx="3132966" cy="608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2161"/>
              </a:lnTo>
              <a:lnTo>
                <a:pt x="3132966" y="422161"/>
              </a:lnTo>
              <a:lnTo>
                <a:pt x="3132966" y="60870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E4FE4-4EDD-4C31-9DB6-EE3C30D1B5DA}">
      <dsp:nvSpPr>
        <dsp:cNvPr id="0" name=""/>
        <dsp:cNvSpPr/>
      </dsp:nvSpPr>
      <dsp:spPr>
        <a:xfrm>
          <a:off x="3472087" y="4345001"/>
          <a:ext cx="1159218" cy="583693"/>
        </a:xfrm>
        <a:custGeom>
          <a:avLst/>
          <a:gdLst/>
          <a:ahLst/>
          <a:cxnLst/>
          <a:rect l="0" t="0" r="0" b="0"/>
          <a:pathLst>
            <a:path>
              <a:moveTo>
                <a:pt x="1159218" y="0"/>
              </a:moveTo>
              <a:lnTo>
                <a:pt x="1159218" y="397150"/>
              </a:lnTo>
              <a:lnTo>
                <a:pt x="0" y="397150"/>
              </a:lnTo>
              <a:lnTo>
                <a:pt x="0" y="5836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876D8-0148-4FCD-AA23-90B88D23A950}">
      <dsp:nvSpPr>
        <dsp:cNvPr id="0" name=""/>
        <dsp:cNvSpPr/>
      </dsp:nvSpPr>
      <dsp:spPr>
        <a:xfrm>
          <a:off x="4631305" y="2455685"/>
          <a:ext cx="630073" cy="610647"/>
        </a:xfrm>
        <a:custGeom>
          <a:avLst/>
          <a:gdLst/>
          <a:ahLst/>
          <a:cxnLst/>
          <a:rect l="0" t="0" r="0" b="0"/>
          <a:pathLst>
            <a:path>
              <a:moveTo>
                <a:pt x="630073" y="0"/>
              </a:moveTo>
              <a:lnTo>
                <a:pt x="630073" y="424105"/>
              </a:lnTo>
              <a:lnTo>
                <a:pt x="0" y="424105"/>
              </a:lnTo>
              <a:lnTo>
                <a:pt x="0" y="61064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197159-FFBE-47B0-9A54-7BD182FB6363}">
      <dsp:nvSpPr>
        <dsp:cNvPr id="0" name=""/>
        <dsp:cNvSpPr/>
      </dsp:nvSpPr>
      <dsp:spPr>
        <a:xfrm>
          <a:off x="965237" y="4343058"/>
          <a:ext cx="91440" cy="5856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56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CA6F3-7642-4146-B4EE-FEF570C5D6D9}">
      <dsp:nvSpPr>
        <dsp:cNvPr id="0" name=""/>
        <dsp:cNvSpPr/>
      </dsp:nvSpPr>
      <dsp:spPr>
        <a:xfrm>
          <a:off x="1010957" y="2455685"/>
          <a:ext cx="4250421" cy="608704"/>
        </a:xfrm>
        <a:custGeom>
          <a:avLst/>
          <a:gdLst/>
          <a:ahLst/>
          <a:cxnLst/>
          <a:rect l="0" t="0" r="0" b="0"/>
          <a:pathLst>
            <a:path>
              <a:moveTo>
                <a:pt x="4250421" y="0"/>
              </a:moveTo>
              <a:lnTo>
                <a:pt x="4250421" y="422161"/>
              </a:lnTo>
              <a:lnTo>
                <a:pt x="0" y="422161"/>
              </a:lnTo>
              <a:lnTo>
                <a:pt x="0" y="60870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6874C-7271-40CB-85A5-035D126B6B85}">
      <dsp:nvSpPr>
        <dsp:cNvPr id="0" name=""/>
        <dsp:cNvSpPr/>
      </dsp:nvSpPr>
      <dsp:spPr>
        <a:xfrm>
          <a:off x="4254554" y="1177017"/>
          <a:ext cx="2013651" cy="12786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591459-3852-4BFB-B7F7-FF96067E967A}">
      <dsp:nvSpPr>
        <dsp:cNvPr id="0" name=""/>
        <dsp:cNvSpPr/>
      </dsp:nvSpPr>
      <dsp:spPr>
        <a:xfrm>
          <a:off x="4478293" y="1389569"/>
          <a:ext cx="2013651" cy="1278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BCI Types</a:t>
          </a:r>
        </a:p>
      </dsp:txBody>
      <dsp:txXfrm>
        <a:off x="4515744" y="1427020"/>
        <a:ext cx="1938749" cy="1203766"/>
      </dsp:txXfrm>
    </dsp:sp>
    <dsp:sp modelId="{23B26973-BD6F-41A9-8318-537D1A9E6F86}">
      <dsp:nvSpPr>
        <dsp:cNvPr id="0" name=""/>
        <dsp:cNvSpPr/>
      </dsp:nvSpPr>
      <dsp:spPr>
        <a:xfrm>
          <a:off x="4132" y="3064389"/>
          <a:ext cx="2013651" cy="12786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8EFA80-AA1B-45D4-89A8-90B8EAA4203A}">
      <dsp:nvSpPr>
        <dsp:cNvPr id="0" name=""/>
        <dsp:cNvSpPr/>
      </dsp:nvSpPr>
      <dsp:spPr>
        <a:xfrm>
          <a:off x="227871" y="3276941"/>
          <a:ext cx="2013651" cy="1278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Invasive</a:t>
          </a:r>
        </a:p>
      </dsp:txBody>
      <dsp:txXfrm>
        <a:off x="265322" y="3314392"/>
        <a:ext cx="1938749" cy="1203766"/>
      </dsp:txXfrm>
    </dsp:sp>
    <dsp:sp modelId="{3F9E224C-3112-41E6-9873-3024A9D7EB34}">
      <dsp:nvSpPr>
        <dsp:cNvPr id="0" name=""/>
        <dsp:cNvSpPr/>
      </dsp:nvSpPr>
      <dsp:spPr>
        <a:xfrm>
          <a:off x="4132" y="4928695"/>
          <a:ext cx="2013651" cy="1278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DFBE72-3816-4A62-93D1-7BFE7D856391}">
      <dsp:nvSpPr>
        <dsp:cNvPr id="0" name=""/>
        <dsp:cNvSpPr/>
      </dsp:nvSpPr>
      <dsp:spPr>
        <a:xfrm>
          <a:off x="227871" y="5141247"/>
          <a:ext cx="2013651" cy="1278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Neurosurgery</a:t>
          </a:r>
        </a:p>
      </dsp:txBody>
      <dsp:txXfrm>
        <a:off x="265322" y="5178698"/>
        <a:ext cx="1938749" cy="1203766"/>
      </dsp:txXfrm>
    </dsp:sp>
    <dsp:sp modelId="{F12E9D22-138A-4BFB-A77D-FA4B101922B9}">
      <dsp:nvSpPr>
        <dsp:cNvPr id="0" name=""/>
        <dsp:cNvSpPr/>
      </dsp:nvSpPr>
      <dsp:spPr>
        <a:xfrm>
          <a:off x="3624480" y="3066333"/>
          <a:ext cx="2013651" cy="12786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545750-8775-49B8-87EC-74044BC151D2}">
      <dsp:nvSpPr>
        <dsp:cNvPr id="0" name=""/>
        <dsp:cNvSpPr/>
      </dsp:nvSpPr>
      <dsp:spPr>
        <a:xfrm>
          <a:off x="3848219" y="3278885"/>
          <a:ext cx="2013651" cy="1278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Partial Invasive</a:t>
          </a:r>
        </a:p>
      </dsp:txBody>
      <dsp:txXfrm>
        <a:off x="3885670" y="3316336"/>
        <a:ext cx="1938749" cy="1203766"/>
      </dsp:txXfrm>
    </dsp:sp>
    <dsp:sp modelId="{10BFBE54-7070-4B42-A1B9-4F9E09C0F7D3}">
      <dsp:nvSpPr>
        <dsp:cNvPr id="0" name=""/>
        <dsp:cNvSpPr/>
      </dsp:nvSpPr>
      <dsp:spPr>
        <a:xfrm>
          <a:off x="2465261" y="4928695"/>
          <a:ext cx="2013651" cy="1278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E50A38-B09E-4A78-A214-29CB2C63513C}">
      <dsp:nvSpPr>
        <dsp:cNvPr id="0" name=""/>
        <dsp:cNvSpPr/>
      </dsp:nvSpPr>
      <dsp:spPr>
        <a:xfrm>
          <a:off x="2689000" y="5141247"/>
          <a:ext cx="2013651" cy="1278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ECoG</a:t>
          </a:r>
        </a:p>
      </dsp:txBody>
      <dsp:txXfrm>
        <a:off x="2726451" y="5178698"/>
        <a:ext cx="1938749" cy="1203766"/>
      </dsp:txXfrm>
    </dsp:sp>
    <dsp:sp modelId="{A3FD56CC-0289-4AC5-91A8-C842D80ABDFD}">
      <dsp:nvSpPr>
        <dsp:cNvPr id="0" name=""/>
        <dsp:cNvSpPr/>
      </dsp:nvSpPr>
      <dsp:spPr>
        <a:xfrm>
          <a:off x="7387520" y="3064389"/>
          <a:ext cx="2013651" cy="12786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9F0017-C5A6-4CF7-91A0-7C04008C648D}">
      <dsp:nvSpPr>
        <dsp:cNvPr id="0" name=""/>
        <dsp:cNvSpPr/>
      </dsp:nvSpPr>
      <dsp:spPr>
        <a:xfrm>
          <a:off x="7611259" y="3276941"/>
          <a:ext cx="2013651" cy="1278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Non Invasive</a:t>
          </a:r>
        </a:p>
      </dsp:txBody>
      <dsp:txXfrm>
        <a:off x="7648710" y="3314392"/>
        <a:ext cx="1938749" cy="1203766"/>
      </dsp:txXfrm>
    </dsp:sp>
    <dsp:sp modelId="{91BE3795-1561-4095-BEC3-3BF2F0C23E6D}">
      <dsp:nvSpPr>
        <dsp:cNvPr id="0" name=""/>
        <dsp:cNvSpPr/>
      </dsp:nvSpPr>
      <dsp:spPr>
        <a:xfrm>
          <a:off x="4926390" y="4928695"/>
          <a:ext cx="2013651" cy="1278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6FAD6B-9897-4326-99BA-B232AF0C2C2B}">
      <dsp:nvSpPr>
        <dsp:cNvPr id="0" name=""/>
        <dsp:cNvSpPr/>
      </dsp:nvSpPr>
      <dsp:spPr>
        <a:xfrm>
          <a:off x="5150129" y="5141247"/>
          <a:ext cx="2013651" cy="1278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EEG</a:t>
          </a:r>
        </a:p>
      </dsp:txBody>
      <dsp:txXfrm>
        <a:off x="5187580" y="5178698"/>
        <a:ext cx="1938749" cy="1203766"/>
      </dsp:txXfrm>
    </dsp:sp>
    <dsp:sp modelId="{8B067EAA-796B-4C2D-8588-4A035EB3743D}">
      <dsp:nvSpPr>
        <dsp:cNvPr id="0" name=""/>
        <dsp:cNvSpPr/>
      </dsp:nvSpPr>
      <dsp:spPr>
        <a:xfrm>
          <a:off x="7387520" y="4928695"/>
          <a:ext cx="2013651" cy="1278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5D7758-36C4-4C2C-96CC-9B2BDB6F65CC}">
      <dsp:nvSpPr>
        <dsp:cNvPr id="0" name=""/>
        <dsp:cNvSpPr/>
      </dsp:nvSpPr>
      <dsp:spPr>
        <a:xfrm>
          <a:off x="7611259" y="5141247"/>
          <a:ext cx="2013651" cy="1278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MEG</a:t>
          </a:r>
        </a:p>
      </dsp:txBody>
      <dsp:txXfrm>
        <a:off x="7648710" y="5178698"/>
        <a:ext cx="1938749" cy="1203766"/>
      </dsp:txXfrm>
    </dsp:sp>
    <dsp:sp modelId="{165CE53F-4800-4EE1-A6F2-CC886C7769CE}">
      <dsp:nvSpPr>
        <dsp:cNvPr id="0" name=""/>
        <dsp:cNvSpPr/>
      </dsp:nvSpPr>
      <dsp:spPr>
        <a:xfrm>
          <a:off x="9848649" y="4928695"/>
          <a:ext cx="2013651" cy="1278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4E9FEE-C84F-4B05-8DE2-3DFBF4C29D24}">
      <dsp:nvSpPr>
        <dsp:cNvPr id="0" name=""/>
        <dsp:cNvSpPr/>
      </dsp:nvSpPr>
      <dsp:spPr>
        <a:xfrm>
          <a:off x="10072388" y="5141247"/>
          <a:ext cx="2013651" cy="1278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fMRI</a:t>
          </a:r>
        </a:p>
      </dsp:txBody>
      <dsp:txXfrm>
        <a:off x="10109839" y="5178698"/>
        <a:ext cx="1938749" cy="1203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5629E-7F83-4C2A-AAFC-AF38FC7FFBA2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9736F-E50F-4A61-AF3B-8908A99D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0745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0BA30-B7D7-472F-AD1E-9790A197A46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F7E8F-AA86-4D33-8DBA-6A2FD2576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9435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Assalamualykum.</a:t>
            </a:r>
            <a:r>
              <a:rPr lang="en-US" baseline="0" dirty="0"/>
              <a:t> Good morning everyone. Thanks for giving me opportunity to discuss on our topic. My name is Mostafijur Rahman. My student Id is 192073.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66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/>
              <a:t>EEG- </a:t>
            </a:r>
            <a:r>
              <a:rPr lang="en-US" sz="1800" b="1" dirty="0" err="1"/>
              <a:t>Electroencephelography</a:t>
            </a:r>
            <a:endParaRPr lang="en-US" sz="1800" b="1" dirty="0"/>
          </a:p>
          <a:p>
            <a:r>
              <a:rPr lang="en-US" sz="1800" b="1" dirty="0" err="1"/>
              <a:t>ECoG-</a:t>
            </a:r>
            <a:r>
              <a:rPr lang="en-US" sz="1800" b="1" baseline="0" dirty="0" err="1"/>
              <a:t>ElectroCorticography</a:t>
            </a:r>
            <a:endParaRPr lang="en-US" sz="1800" b="1" baseline="0" dirty="0"/>
          </a:p>
          <a:p>
            <a:r>
              <a:rPr lang="en-US" sz="1800" b="1" baseline="0" dirty="0" err="1"/>
              <a:t>LEP</a:t>
            </a:r>
            <a:r>
              <a:rPr lang="en-US" sz="1800" b="1" baseline="0" dirty="0"/>
              <a:t> – Laser </a:t>
            </a:r>
            <a:r>
              <a:rPr lang="en-US" sz="1800" b="1" baseline="0" dirty="0" err="1"/>
              <a:t>Envoked</a:t>
            </a:r>
            <a:r>
              <a:rPr lang="en-US" sz="1800" b="1" baseline="0" dirty="0"/>
              <a:t> Potentials</a:t>
            </a:r>
          </a:p>
          <a:p>
            <a:r>
              <a:rPr lang="en-US" sz="1800" b="1" baseline="0" dirty="0"/>
              <a:t>SU – Signals Unit Activity</a:t>
            </a:r>
          </a:p>
          <a:p>
            <a:r>
              <a:rPr lang="en-US" sz="1800" b="1" baseline="0" dirty="0"/>
              <a:t>For </a:t>
            </a:r>
            <a:r>
              <a:rPr lang="en-US" sz="1800" b="1" baseline="0" dirty="0" err="1"/>
              <a:t>BCI</a:t>
            </a:r>
            <a:r>
              <a:rPr lang="en-US" sz="1800" b="1" baseline="0" dirty="0"/>
              <a:t> application we use Effector </a:t>
            </a:r>
            <a:r>
              <a:rPr lang="en-US" sz="1800" b="1" baseline="0" dirty="0" err="1"/>
              <a:t>Devicse</a:t>
            </a:r>
            <a:r>
              <a:rPr lang="en-US" sz="1800" b="1" baseline="0" dirty="0"/>
              <a:t>:-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baseline="0" dirty="0"/>
              <a:t>Output device that controlled by </a:t>
            </a:r>
            <a:r>
              <a:rPr lang="en-US" sz="1800" b="0" baseline="0" dirty="0" err="1"/>
              <a:t>BCI</a:t>
            </a:r>
            <a:r>
              <a:rPr lang="en-US" sz="1800" b="0" baseline="0" dirty="0"/>
              <a:t> based on user brain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baseline="0" dirty="0"/>
              <a:t>These device </a:t>
            </a:r>
            <a:r>
              <a:rPr lang="en-US" sz="1800" b="1" baseline="0" dirty="0"/>
              <a:t>receive commands from </a:t>
            </a:r>
            <a:r>
              <a:rPr lang="en-US" sz="1800" b="1" baseline="0" dirty="0" err="1"/>
              <a:t>BCI</a:t>
            </a:r>
            <a:r>
              <a:rPr lang="en-US" sz="1800" b="1" baseline="0" dirty="0"/>
              <a:t> and translate them into actions</a:t>
            </a:r>
            <a:r>
              <a:rPr lang="en-US" sz="1800" b="0" baseline="0" dirty="0"/>
              <a:t>.</a:t>
            </a:r>
            <a:endParaRPr lang="en-US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7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6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implement</a:t>
            </a:r>
            <a:r>
              <a:rPr lang="en-US" sz="1800" baseline="0" dirty="0"/>
              <a:t> </a:t>
            </a:r>
            <a:r>
              <a:rPr lang="en-US" sz="1800" baseline="0" dirty="0" err="1"/>
              <a:t>BCI</a:t>
            </a:r>
            <a:r>
              <a:rPr lang="en-US" sz="1800" baseline="0" dirty="0"/>
              <a:t> the </a:t>
            </a:r>
            <a:r>
              <a:rPr lang="en-US" sz="1800" b="1" baseline="0" dirty="0"/>
              <a:t>most basic methods is invasive </a:t>
            </a:r>
            <a:r>
              <a:rPr lang="en-US" sz="1800" baseline="0" dirty="0"/>
              <a:t>method </a:t>
            </a:r>
            <a:r>
              <a:rPr lang="en-US" sz="1800" b="1" baseline="0" dirty="0"/>
              <a:t>which acts as an interface </a:t>
            </a:r>
            <a:r>
              <a:rPr lang="en-US" sz="1800" baseline="0" dirty="0"/>
              <a:t>of </a:t>
            </a:r>
            <a:r>
              <a:rPr lang="en-US" sz="1800" baseline="0" dirty="0" err="1"/>
              <a:t>BCI</a:t>
            </a:r>
            <a:endParaRPr lang="en-US" sz="180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EEG is a device that is attached to the scalp.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Electrodes read signals of human 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To get higher resolution signals, electrode are implanted in gray matter of the brain or on the surface of the 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Electrode Measurements transmit to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Here</a:t>
            </a:r>
            <a:r>
              <a:rPr lang="en-US" sz="1800" baseline="0" dirty="0"/>
              <a:t> </a:t>
            </a:r>
            <a:r>
              <a:rPr lang="en-US" sz="1800" dirty="0"/>
              <a:t>Electrodes measures minute</a:t>
            </a:r>
            <a:r>
              <a:rPr lang="en-US" sz="1800" baseline="0" dirty="0"/>
              <a:t> difference in the voltage b/w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Signals are Amplified and filtered using some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Computer produces graph to show readings of electrodes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3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The figure shows</a:t>
            </a:r>
            <a:r>
              <a:rPr lang="en-US" sz="1800" baseline="0" dirty="0"/>
              <a:t> how stimulus are converted into signals and read by electrodes and then amplified by amplifiers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Readings of each electrodes are shown in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The signals are cleaned  and averaged for useful information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5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dirty="0" err="1"/>
              <a:t>BCI</a:t>
            </a:r>
            <a:r>
              <a:rPr lang="en-US" dirty="0"/>
              <a:t> is classified based on invasiveness.</a:t>
            </a:r>
            <a:r>
              <a:rPr lang="en-US" baseline="0" dirty="0"/>
              <a:t> There are three types of </a:t>
            </a:r>
            <a:r>
              <a:rPr lang="en-US" baseline="0" dirty="0" err="1"/>
              <a:t>BCI</a:t>
            </a:r>
            <a:endParaRPr lang="en-US" baseline="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aseline="0" dirty="0"/>
              <a:t>Neurosurgery is under the Invasive type of </a:t>
            </a:r>
            <a:r>
              <a:rPr lang="en-US" baseline="0" dirty="0" err="1"/>
              <a:t>BCI</a:t>
            </a:r>
            <a:endParaRPr lang="en-US" baseline="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aseline="0" dirty="0" err="1"/>
              <a:t>ElectroCorticography</a:t>
            </a:r>
            <a:r>
              <a:rPr lang="en-US" baseline="0" dirty="0"/>
              <a:t> method is under the Partial invasive and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aseline="0" dirty="0" err="1"/>
              <a:t>Electroencephelography</a:t>
            </a:r>
            <a:r>
              <a:rPr lang="en-US" baseline="0" dirty="0"/>
              <a:t>, </a:t>
            </a:r>
            <a:r>
              <a:rPr lang="en-US" baseline="0" dirty="0" err="1"/>
              <a:t>Megnetoencephelography</a:t>
            </a:r>
            <a:r>
              <a:rPr lang="en-US" baseline="0" dirty="0"/>
              <a:t>, functional magnetic </a:t>
            </a:r>
            <a:r>
              <a:rPr lang="en-US" baseline="0" dirty="0" err="1"/>
              <a:t>resonace</a:t>
            </a:r>
            <a:r>
              <a:rPr lang="en-US" baseline="0" dirty="0"/>
              <a:t> imaging are under the </a:t>
            </a:r>
            <a:r>
              <a:rPr lang="en-US" baseline="0" dirty="0" err="1"/>
              <a:t>Non invasive</a:t>
            </a:r>
            <a:r>
              <a:rPr lang="en-US" baseline="0" dirty="0"/>
              <a:t> method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64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Topic</a:t>
            </a:r>
            <a:r>
              <a:rPr lang="en-US" baseline="0" dirty="0"/>
              <a:t> Name is Brain Computer interface </a:t>
            </a:r>
            <a:r>
              <a:rPr lang="en-US" baseline="0" dirty="0" err="1"/>
              <a:t>acrony</a:t>
            </a:r>
            <a:r>
              <a:rPr lang="en-US" baseline="0" dirty="0"/>
              <a:t> as </a:t>
            </a:r>
            <a:r>
              <a:rPr lang="en-US" baseline="0" dirty="0" err="1"/>
              <a:t>BCI</a:t>
            </a:r>
            <a:r>
              <a:rPr lang="en-US" baseline="0" dirty="0"/>
              <a:t>. I use this acronym in the next slides. Now I explore something on this topic.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1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the outline of our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7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First of all we have to know What is </a:t>
            </a:r>
            <a:r>
              <a:rPr lang="en-US" sz="1800" dirty="0" err="1"/>
              <a:t>BCI</a:t>
            </a:r>
            <a:r>
              <a:rPr lang="en-US" sz="1800" dirty="0"/>
              <a:t>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err="1"/>
              <a:t>BCI</a:t>
            </a:r>
            <a:r>
              <a:rPr lang="en-US" sz="1800" dirty="0"/>
              <a:t> is a modern advancing technology</a:t>
            </a:r>
            <a:r>
              <a:rPr lang="en-US" sz="1800" baseline="0" dirty="0"/>
              <a:t> that enables direct communication between the human brain and the external devices.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It </a:t>
            </a:r>
            <a:r>
              <a:rPr lang="en-US" sz="1800" b="1" baseline="0" dirty="0"/>
              <a:t>allows human to control a computer</a:t>
            </a:r>
            <a:r>
              <a:rPr lang="en-US" sz="1800" baseline="0" dirty="0"/>
              <a:t>, peripheral, or other electronic devices.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In </a:t>
            </a:r>
            <a:r>
              <a:rPr lang="en-US" sz="1800" baseline="0" dirty="0" err="1"/>
              <a:t>BCI</a:t>
            </a:r>
            <a:r>
              <a:rPr lang="en-US" sz="1800" baseline="0" dirty="0"/>
              <a:t> we use electrodes that </a:t>
            </a:r>
            <a:r>
              <a:rPr lang="en-US" sz="1800" b="1" baseline="0" dirty="0"/>
              <a:t>reads human brain electric signals and sends these signals </a:t>
            </a:r>
            <a:r>
              <a:rPr lang="en-US" sz="1800" baseline="0" dirty="0"/>
              <a:t>to the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Then the </a:t>
            </a:r>
            <a:r>
              <a:rPr lang="en-US" sz="1800" b="1" baseline="0" dirty="0"/>
              <a:t>computer converts these signals into commands </a:t>
            </a:r>
            <a:r>
              <a:rPr lang="en-US" sz="1800" baseline="0" dirty="0"/>
              <a:t>that controls different devices.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is the basic representation of </a:t>
            </a:r>
            <a:r>
              <a:rPr lang="en-US" sz="1800" dirty="0" err="1"/>
              <a:t>BCI</a:t>
            </a:r>
            <a:r>
              <a:rPr lang="en-US" sz="1800" dirty="0"/>
              <a:t>. We can understand </a:t>
            </a:r>
            <a:r>
              <a:rPr lang="en-US" sz="1800" dirty="0" err="1"/>
              <a:t>BCI</a:t>
            </a:r>
            <a:r>
              <a:rPr lang="en-US" sz="1800" dirty="0"/>
              <a:t> easily</a:t>
            </a:r>
            <a:r>
              <a:rPr lang="en-US" sz="1800" baseline="0" dirty="0"/>
              <a:t> through this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Here Small chip with electrodes are inserted on human brain.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We can see a man is thinking to show ‘hello’ word on the computer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Electrodes reads the signal of human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The signals are converted into data that are shown in computer screen.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65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1924s: Hans Berger's shows the Electroencephalogram (EEG) mechanism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1970s: First Brain-Controlled Devices invented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1978s: A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prototype is implemented in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blided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2005s: Thought-to-Text Translation are explored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2013s: Brain-Computer Interface for Locked-In Syndrome are shown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2016: Brain-Computer Music Interface are demonstrated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2017: Elon Musk's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Neuralink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Announcement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2020s: Advancements in Neural Implants and AI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9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moving on the working principles</a:t>
            </a:r>
            <a:r>
              <a:rPr lang="en-US" baseline="0" dirty="0"/>
              <a:t> of </a:t>
            </a:r>
            <a:r>
              <a:rPr lang="en-US" baseline="0" dirty="0" err="1"/>
              <a:t>BCI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7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Before</a:t>
            </a:r>
            <a:r>
              <a:rPr lang="en-US" sz="1800" baseline="0" dirty="0"/>
              <a:t> discuss about the working principles of </a:t>
            </a:r>
            <a:r>
              <a:rPr lang="en-US" sz="1800" baseline="0" dirty="0" err="1"/>
              <a:t>BCI</a:t>
            </a:r>
            <a:r>
              <a:rPr lang="en-US" sz="1800" baseline="0" dirty="0"/>
              <a:t> we have to know how………………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know that the basic building block of brain is neuron.</a:t>
            </a:r>
            <a:r>
              <a:rPr lang="en-US" sz="1800" baseline="0" dirty="0"/>
              <a:t> Neurons are connected through axons and dendrites.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All of our every activity are controlled by neurons.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They connected each other and form a super highway for nerve impulses to travel neuron to neuron to produce thoughts.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When neuron receives a stimulus, such as from another neuron or from sensory input it creates electric field called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aseline="0" dirty="0"/>
              <a:t>Electric signals travels at </a:t>
            </a:r>
            <a:r>
              <a:rPr lang="en-US" sz="1800" b="1" baseline="0" dirty="0"/>
              <a:t>the rate of 250 feet per second faster</a:t>
            </a:r>
            <a:r>
              <a:rPr lang="en-US" sz="1800" baseline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aseline="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1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diagram illustrate</a:t>
            </a:r>
            <a:r>
              <a:rPr lang="en-US" baseline="0" dirty="0"/>
              <a:t> different steps of </a:t>
            </a:r>
            <a:r>
              <a:rPr lang="en-US" baseline="0" dirty="0" err="1"/>
              <a:t>BCI</a:t>
            </a:r>
            <a:r>
              <a:rPr lang="en-US" baseline="0" dirty="0"/>
              <a:t> mechanisms.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First of all Signal acquisition </a:t>
            </a:r>
            <a:r>
              <a:rPr lang="en-US" b="1" baseline="0" dirty="0"/>
              <a:t>process detects signals from human brain </a:t>
            </a:r>
            <a:r>
              <a:rPr lang="en-US" baseline="0" dirty="0"/>
              <a:t>through some techniques.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Then The </a:t>
            </a:r>
            <a:r>
              <a:rPr lang="en-US" b="1" baseline="0" dirty="0"/>
              <a:t>signal is digitalized </a:t>
            </a:r>
            <a:r>
              <a:rPr lang="en-US" baseline="0" dirty="0"/>
              <a:t>for computer interpretation.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next step is Signal processing which </a:t>
            </a:r>
            <a:r>
              <a:rPr lang="en-US" b="1" baseline="0" dirty="0"/>
              <a:t>ensures the reliable signals and extracts useful information from the raw brain signals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Under the signal processing we have some techniques- named as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="1" baseline="0" dirty="0"/>
              <a:t>Feature extraction</a:t>
            </a:r>
            <a:r>
              <a:rPr lang="en-US" baseline="0" dirty="0"/>
              <a:t>(for extracting relevant features)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="1" baseline="0" dirty="0"/>
              <a:t>Filtering</a:t>
            </a:r>
            <a:r>
              <a:rPr lang="en-US" baseline="0" dirty="0"/>
              <a:t> To remove unwanted noise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="1" baseline="0" dirty="0"/>
              <a:t>Amplifier </a:t>
            </a:r>
            <a:r>
              <a:rPr lang="en-US" baseline="0" dirty="0"/>
              <a:t>for increasing </a:t>
            </a:r>
            <a:r>
              <a:rPr lang="en-US" b="1" baseline="0" dirty="0"/>
              <a:t>the strength or magnitude of the weak electrical signals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="1" baseline="0" dirty="0"/>
              <a:t>Classification(</a:t>
            </a:r>
            <a:r>
              <a:rPr lang="en-US" baseline="0" dirty="0"/>
              <a:t>categorizing and labeling signals).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Processed signals </a:t>
            </a:r>
            <a:r>
              <a:rPr lang="en-US" dirty="0"/>
              <a:t>are</a:t>
            </a:r>
            <a:r>
              <a:rPr lang="en-US" baseline="0" dirty="0"/>
              <a:t> transformed </a:t>
            </a:r>
            <a:r>
              <a:rPr lang="en-US" b="1" baseline="0" dirty="0"/>
              <a:t>into actionable commands</a:t>
            </a:r>
            <a:r>
              <a:rPr lang="en-US" baseline="0" dirty="0"/>
              <a:t> using </a:t>
            </a:r>
            <a:r>
              <a:rPr lang="en-US" b="1" baseline="0" dirty="0"/>
              <a:t>decoding algorithm</a:t>
            </a:r>
            <a:r>
              <a:rPr lang="en-US" baseline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can use Machine learning algorithms </a:t>
            </a:r>
            <a:r>
              <a:rPr lang="en-US" b="1" baseline="0" dirty="0"/>
              <a:t>to learn human brain pattern from signal</a:t>
            </a:r>
            <a:r>
              <a:rPr lang="en-US" baseline="0" dirty="0"/>
              <a:t>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Feedback is send </a:t>
            </a:r>
            <a:r>
              <a:rPr lang="en-US" b="1" baseline="0" dirty="0"/>
              <a:t>to the interface of end users</a:t>
            </a:r>
            <a:r>
              <a:rPr lang="en-US" baseline="0" dirty="0"/>
              <a:t>.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aseline="0" dirty="0"/>
              <a:t>User interface (visual, auditory, haptic feedback)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baseline="0" dirty="0"/>
              <a:t>Control Interface( some effector device such as </a:t>
            </a:r>
            <a:r>
              <a:rPr lang="en-US" b="1" baseline="0" dirty="0"/>
              <a:t>robotic arms, wheel chair, computer cursors</a:t>
            </a:r>
            <a:r>
              <a:rPr lang="en-US" baseline="0" dirty="0"/>
              <a:t>)</a:t>
            </a:r>
          </a:p>
          <a:p>
            <a:pPr marL="685800" lvl="1" indent="-22860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DF7E8F-AA86-4D33-8DBA-6A2FD25763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0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267" y="1247070"/>
            <a:ext cx="10159604" cy="2652889"/>
          </a:xfrm>
        </p:spPr>
        <p:txBody>
          <a:bodyPr anchor="b"/>
          <a:lstStyle>
            <a:lvl1pPr algn="ctr">
              <a:defRPr sz="6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3267" y="4002264"/>
            <a:ext cx="10159604" cy="1839736"/>
          </a:xfrm>
        </p:spPr>
        <p:txBody>
          <a:bodyPr/>
          <a:lstStyle>
            <a:lvl1pPr marL="0" indent="0" algn="ctr">
              <a:buNone/>
              <a:defRPr sz="2667"/>
            </a:lvl1pPr>
            <a:lvl2pPr marL="507995" indent="0" algn="ctr">
              <a:buNone/>
              <a:defRPr sz="2222"/>
            </a:lvl2pPr>
            <a:lvl3pPr marL="1015990" indent="0" algn="ctr">
              <a:buNone/>
              <a:defRPr sz="2000"/>
            </a:lvl3pPr>
            <a:lvl4pPr marL="1523985" indent="0" algn="ctr">
              <a:buNone/>
              <a:defRPr sz="1778"/>
            </a:lvl4pPr>
            <a:lvl5pPr marL="2031980" indent="0" algn="ctr">
              <a:buNone/>
              <a:defRPr sz="1778"/>
            </a:lvl5pPr>
            <a:lvl6pPr marL="2539975" indent="0" algn="ctr">
              <a:buNone/>
              <a:defRPr sz="1778"/>
            </a:lvl6pPr>
            <a:lvl7pPr marL="3047970" indent="0" algn="ctr">
              <a:buNone/>
              <a:defRPr sz="1778"/>
            </a:lvl7pPr>
            <a:lvl8pPr marL="3555964" indent="0" algn="ctr">
              <a:buNone/>
              <a:defRPr sz="1778"/>
            </a:lvl8pPr>
            <a:lvl9pPr marL="4063959" indent="0" algn="ctr">
              <a:buNone/>
              <a:defRPr sz="177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7269" y="7062612"/>
            <a:ext cx="3047881" cy="405694"/>
          </a:xfrm>
        </p:spPr>
        <p:txBody>
          <a:bodyPr/>
          <a:lstStyle/>
          <a:p>
            <a:fld id="{7D0943EF-A088-4F90-8FF3-39429A2AF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2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162A-3895-42E5-91D9-CEEA33E049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93955" y="405694"/>
            <a:ext cx="2920886" cy="6457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31297" y="405694"/>
            <a:ext cx="8593331" cy="6457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5090-90AF-4C35-BEFA-A8B7DC2481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0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6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242" y="1899709"/>
            <a:ext cx="11683544" cy="3169708"/>
          </a:xfrm>
        </p:spPr>
        <p:txBody>
          <a:bodyPr anchor="b"/>
          <a:lstStyle>
            <a:lvl1pPr>
              <a:defRPr sz="6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4242" y="5099404"/>
            <a:ext cx="11683544" cy="1666874"/>
          </a:xfrm>
        </p:spPr>
        <p:txBody>
          <a:bodyPr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507995" indent="0">
              <a:buNone/>
              <a:defRPr sz="2222">
                <a:solidFill>
                  <a:schemeClr val="tx1">
                    <a:tint val="75000"/>
                  </a:schemeClr>
                </a:solidFill>
              </a:defRPr>
            </a:lvl2pPr>
            <a:lvl3pPr marL="10159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523985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4pPr>
            <a:lvl5pPr marL="203198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5pPr>
            <a:lvl6pPr marL="2539975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6pPr>
            <a:lvl7pPr marL="304797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7pPr>
            <a:lvl8pPr marL="3555964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8pPr>
            <a:lvl9pPr marL="4063959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FF59-B9A1-4FAE-ABA7-59EC8BA887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1297" y="2028472"/>
            <a:ext cx="5757109" cy="4834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732" y="2028472"/>
            <a:ext cx="5757109" cy="4834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5E19-B307-4169-B4E4-2DE74B09B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61" y="405695"/>
            <a:ext cx="11683544" cy="1472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2" y="1867959"/>
            <a:ext cx="5730651" cy="915458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5" indent="0">
              <a:buNone/>
              <a:defRPr sz="2222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778" b="1"/>
            </a:lvl4pPr>
            <a:lvl5pPr marL="2031980" indent="0">
              <a:buNone/>
              <a:defRPr sz="1778" b="1"/>
            </a:lvl5pPr>
            <a:lvl6pPr marL="2539975" indent="0">
              <a:buNone/>
              <a:defRPr sz="1778" b="1"/>
            </a:lvl6pPr>
            <a:lvl7pPr marL="3047970" indent="0">
              <a:buNone/>
              <a:defRPr sz="1778" b="1"/>
            </a:lvl7pPr>
            <a:lvl8pPr marL="3555964" indent="0">
              <a:buNone/>
              <a:defRPr sz="1778" b="1"/>
            </a:lvl8pPr>
            <a:lvl9pPr marL="4063959" indent="0">
              <a:buNone/>
              <a:defRPr sz="177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2" y="2783417"/>
            <a:ext cx="5730651" cy="4093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7732" y="1867959"/>
            <a:ext cx="5758873" cy="915458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5" indent="0">
              <a:buNone/>
              <a:defRPr sz="2222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778" b="1"/>
            </a:lvl4pPr>
            <a:lvl5pPr marL="2031980" indent="0">
              <a:buNone/>
              <a:defRPr sz="1778" b="1"/>
            </a:lvl5pPr>
            <a:lvl6pPr marL="2539975" indent="0">
              <a:buNone/>
              <a:defRPr sz="1778" b="1"/>
            </a:lvl6pPr>
            <a:lvl7pPr marL="3047970" indent="0">
              <a:buNone/>
              <a:defRPr sz="1778" b="1"/>
            </a:lvl7pPr>
            <a:lvl8pPr marL="3555964" indent="0">
              <a:buNone/>
              <a:defRPr sz="1778" b="1"/>
            </a:lvl8pPr>
            <a:lvl9pPr marL="4063959" indent="0">
              <a:buNone/>
              <a:defRPr sz="177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7732" y="2783417"/>
            <a:ext cx="5758873" cy="4093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2E67-5A12-46B6-8CFD-59E29BB33E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3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BE2A-C97D-41D1-8A81-5CA0819F69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eee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66960" y="7062612"/>
            <a:ext cx="3047881" cy="405694"/>
          </a:xfrm>
        </p:spPr>
        <p:txBody>
          <a:bodyPr/>
          <a:lstStyle>
            <a:lvl1pPr>
              <a:defRPr sz="2000" b="1"/>
            </a:lvl1pPr>
          </a:lstStyle>
          <a:p>
            <a:fld id="{01D6EFF3-7B56-4CA2-A7AD-A28CC1C60A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62" y="508000"/>
            <a:ext cx="4368982" cy="1778000"/>
          </a:xfrm>
        </p:spPr>
        <p:txBody>
          <a:bodyPr anchor="b"/>
          <a:lstStyle>
            <a:lvl1pPr>
              <a:defRPr sz="35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8873" y="1097139"/>
            <a:ext cx="6857732" cy="5415139"/>
          </a:xfrm>
        </p:spPr>
        <p:txBody>
          <a:bodyPr/>
          <a:lstStyle>
            <a:lvl1pPr>
              <a:defRPr sz="3556"/>
            </a:lvl1pPr>
            <a:lvl2pPr>
              <a:defRPr sz="3111"/>
            </a:lvl2pPr>
            <a:lvl3pPr>
              <a:defRPr sz="2667"/>
            </a:lvl3pPr>
            <a:lvl4pPr>
              <a:defRPr sz="2222"/>
            </a:lvl4pPr>
            <a:lvl5pPr>
              <a:defRPr sz="2222"/>
            </a:lvl5pPr>
            <a:lvl6pPr>
              <a:defRPr sz="2222"/>
            </a:lvl6pPr>
            <a:lvl7pPr>
              <a:defRPr sz="2222"/>
            </a:lvl7pPr>
            <a:lvl8pPr>
              <a:defRPr sz="2222"/>
            </a:lvl8pPr>
            <a:lvl9pPr>
              <a:defRPr sz="22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3062" y="2286000"/>
            <a:ext cx="4368982" cy="4235098"/>
          </a:xfrm>
        </p:spPr>
        <p:txBody>
          <a:bodyPr/>
          <a:lstStyle>
            <a:lvl1pPr marL="0" indent="0">
              <a:buNone/>
              <a:defRPr sz="1778"/>
            </a:lvl1pPr>
            <a:lvl2pPr marL="507995" indent="0">
              <a:buNone/>
              <a:defRPr sz="1556"/>
            </a:lvl2pPr>
            <a:lvl3pPr marL="1015990" indent="0">
              <a:buNone/>
              <a:defRPr sz="1333"/>
            </a:lvl3pPr>
            <a:lvl4pPr marL="1523985" indent="0">
              <a:buNone/>
              <a:defRPr sz="1111"/>
            </a:lvl4pPr>
            <a:lvl5pPr marL="2031980" indent="0">
              <a:buNone/>
              <a:defRPr sz="1111"/>
            </a:lvl5pPr>
            <a:lvl6pPr marL="2539975" indent="0">
              <a:buNone/>
              <a:defRPr sz="1111"/>
            </a:lvl6pPr>
            <a:lvl7pPr marL="3047970" indent="0">
              <a:buNone/>
              <a:defRPr sz="1111"/>
            </a:lvl7pPr>
            <a:lvl8pPr marL="3555964" indent="0">
              <a:buNone/>
              <a:defRPr sz="1111"/>
            </a:lvl8pPr>
            <a:lvl9pPr marL="4063959" indent="0">
              <a:buNone/>
              <a:defRPr sz="11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C8687-0845-4267-835E-BD9254D6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5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62" y="508000"/>
            <a:ext cx="4368982" cy="1778000"/>
          </a:xfrm>
        </p:spPr>
        <p:txBody>
          <a:bodyPr anchor="b"/>
          <a:lstStyle>
            <a:lvl1pPr>
              <a:defRPr sz="35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58873" y="1097139"/>
            <a:ext cx="6857732" cy="5415139"/>
          </a:xfrm>
        </p:spPr>
        <p:txBody>
          <a:bodyPr anchor="t"/>
          <a:lstStyle>
            <a:lvl1pPr marL="0" indent="0">
              <a:buNone/>
              <a:defRPr sz="3556"/>
            </a:lvl1pPr>
            <a:lvl2pPr marL="507995" indent="0">
              <a:buNone/>
              <a:defRPr sz="3111"/>
            </a:lvl2pPr>
            <a:lvl3pPr marL="1015990" indent="0">
              <a:buNone/>
              <a:defRPr sz="2667"/>
            </a:lvl3pPr>
            <a:lvl4pPr marL="1523985" indent="0">
              <a:buNone/>
              <a:defRPr sz="2222"/>
            </a:lvl4pPr>
            <a:lvl5pPr marL="2031980" indent="0">
              <a:buNone/>
              <a:defRPr sz="2222"/>
            </a:lvl5pPr>
            <a:lvl6pPr marL="2539975" indent="0">
              <a:buNone/>
              <a:defRPr sz="2222"/>
            </a:lvl6pPr>
            <a:lvl7pPr marL="3047970" indent="0">
              <a:buNone/>
              <a:defRPr sz="2222"/>
            </a:lvl7pPr>
            <a:lvl8pPr marL="3555964" indent="0">
              <a:buNone/>
              <a:defRPr sz="2222"/>
            </a:lvl8pPr>
            <a:lvl9pPr marL="4063959" indent="0">
              <a:buNone/>
              <a:defRPr sz="22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3062" y="2286000"/>
            <a:ext cx="4368982" cy="4235098"/>
          </a:xfrm>
        </p:spPr>
        <p:txBody>
          <a:bodyPr/>
          <a:lstStyle>
            <a:lvl1pPr marL="0" indent="0">
              <a:buNone/>
              <a:defRPr sz="1778"/>
            </a:lvl1pPr>
            <a:lvl2pPr marL="507995" indent="0">
              <a:buNone/>
              <a:defRPr sz="1556"/>
            </a:lvl2pPr>
            <a:lvl3pPr marL="1015990" indent="0">
              <a:buNone/>
              <a:defRPr sz="1333"/>
            </a:lvl3pPr>
            <a:lvl4pPr marL="1523985" indent="0">
              <a:buNone/>
              <a:defRPr sz="1111"/>
            </a:lvl4pPr>
            <a:lvl5pPr marL="2031980" indent="0">
              <a:buNone/>
              <a:defRPr sz="1111"/>
            </a:lvl5pPr>
            <a:lvl6pPr marL="2539975" indent="0">
              <a:buNone/>
              <a:defRPr sz="1111"/>
            </a:lvl6pPr>
            <a:lvl7pPr marL="3047970" indent="0">
              <a:buNone/>
              <a:defRPr sz="1111"/>
            </a:lvl7pPr>
            <a:lvl8pPr marL="3555964" indent="0">
              <a:buNone/>
              <a:defRPr sz="1111"/>
            </a:lvl8pPr>
            <a:lvl9pPr marL="4063959" indent="0">
              <a:buNone/>
              <a:defRPr sz="11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DC28-F2ED-41C4-8B0F-BEAE94AD42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1297" y="405695"/>
            <a:ext cx="11683544" cy="147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1297" y="2028472"/>
            <a:ext cx="11683544" cy="4834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1297" y="7062612"/>
            <a:ext cx="3047881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87158" y="7062612"/>
            <a:ext cx="4571822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66960" y="7013221"/>
            <a:ext cx="3047881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C326F-51E1-4693-8FE3-2615AE4DA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5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1015990" rtl="0" eaLnBrk="1" latinLnBrk="0" hangingPunct="1">
        <a:lnSpc>
          <a:spcPct val="90000"/>
        </a:lnSpc>
        <a:spcBef>
          <a:spcPct val="0"/>
        </a:spcBef>
        <a:buNone/>
        <a:defRPr sz="48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997" indent="-253997" algn="l" defTabSz="1015990" rtl="0" eaLnBrk="1" latinLnBrk="0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3111" kern="1200">
          <a:solidFill>
            <a:schemeClr val="tx1"/>
          </a:solidFill>
          <a:latin typeface="+mn-lt"/>
          <a:ea typeface="+mn-ea"/>
          <a:cs typeface="+mn-cs"/>
        </a:defRPr>
      </a:lvl1pPr>
      <a:lvl2pPr marL="761992" indent="-253997" algn="l" defTabSz="101599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269987" indent="-253997" algn="l" defTabSz="101599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3pPr>
      <a:lvl4pPr marL="1777982" indent="-253997" algn="l" defTabSz="101599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77" indent="-253997" algn="l" defTabSz="101599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972" indent="-253997" algn="l" defTabSz="101599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67" indent="-253997" algn="l" defTabSz="101599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62" indent="-253997" algn="l" defTabSz="101599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57" indent="-253997" algn="l" defTabSz="101599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54110" y="5954805"/>
            <a:ext cx="1372906" cy="1467499"/>
          </a:xfrm>
          <a:custGeom>
            <a:avLst/>
            <a:gdLst/>
            <a:ahLst/>
            <a:cxnLst/>
            <a:rect l="l" t="t" r="r" b="b"/>
            <a:pathLst>
              <a:path w="1907320" h="2423356">
                <a:moveTo>
                  <a:pt x="0" y="0"/>
                </a:moveTo>
                <a:lnTo>
                  <a:pt x="1907320" y="0"/>
                </a:lnTo>
                <a:lnTo>
                  <a:pt x="1907320" y="2423356"/>
                </a:lnTo>
                <a:lnTo>
                  <a:pt x="0" y="2423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4" t="-2534" b="-95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8788" y="1758015"/>
            <a:ext cx="12195277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9"/>
              </a:lnSpc>
            </a:pPr>
            <a:r>
              <a:rPr lang="en-US" sz="4508" b="1" dirty="0">
                <a:solidFill>
                  <a:schemeClr val="accent1">
                    <a:lumMod val="75000"/>
                  </a:schemeClr>
                </a:solidFill>
                <a:latin typeface="DM Sans Bold"/>
              </a:rPr>
              <a:t>Brain-Computer Interface (</a:t>
            </a:r>
            <a:r>
              <a:rPr lang="en-US" sz="4508" b="1" dirty="0" err="1">
                <a:solidFill>
                  <a:schemeClr val="accent1">
                    <a:lumMod val="75000"/>
                  </a:schemeClr>
                </a:solidFill>
                <a:latin typeface="DM Sans Bold"/>
              </a:rPr>
              <a:t>BCI</a:t>
            </a:r>
            <a:r>
              <a:rPr lang="en-US" sz="4508" b="1" dirty="0">
                <a:solidFill>
                  <a:schemeClr val="accent1">
                    <a:lumMod val="75000"/>
                  </a:schemeClr>
                </a:solidFill>
                <a:latin typeface="DM Sans Bold"/>
              </a:rPr>
              <a:t>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38239" y="3405442"/>
            <a:ext cx="3934831" cy="978378"/>
            <a:chOff x="-8023" y="-66675"/>
            <a:chExt cx="7082972" cy="1761149"/>
          </a:xfrm>
        </p:grpSpPr>
        <p:sp>
          <p:nvSpPr>
            <p:cNvPr id="6" name="TextBox 6"/>
            <p:cNvSpPr txBox="1"/>
            <p:nvPr/>
          </p:nvSpPr>
          <p:spPr>
            <a:xfrm>
              <a:off x="-8023" y="886529"/>
              <a:ext cx="7082972" cy="8079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25"/>
                </a:lnSpc>
              </a:pPr>
              <a:r>
                <a:rPr lang="en-US" sz="2518" dirty="0">
                  <a:solidFill>
                    <a:srgbClr val="000000"/>
                  </a:solidFill>
                  <a:latin typeface="DM Sans"/>
                </a:rPr>
                <a:t>SID: 1902073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074949" cy="80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5"/>
                </a:lnSpc>
              </a:pPr>
              <a:r>
                <a:rPr lang="en-US" sz="2518" dirty="0">
                  <a:solidFill>
                    <a:srgbClr val="000000"/>
                  </a:solidFill>
                  <a:latin typeface="DM Sans Bold"/>
                </a:rPr>
                <a:t>Md. </a:t>
              </a:r>
              <a:r>
                <a:rPr lang="en-US" sz="2518" dirty="0" err="1">
                  <a:solidFill>
                    <a:srgbClr val="000000"/>
                  </a:solidFill>
                  <a:latin typeface="DM Sans Bold"/>
                </a:rPr>
                <a:t>Mostafijur</a:t>
              </a:r>
              <a:r>
                <a:rPr lang="en-US" sz="2518" dirty="0">
                  <a:solidFill>
                    <a:srgbClr val="000000"/>
                  </a:solidFill>
                  <a:latin typeface="DM Sans Bold"/>
                </a:rPr>
                <a:t> Rahman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8469" y="659132"/>
            <a:ext cx="12022198" cy="101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3406" b="1" dirty="0">
                <a:solidFill>
                  <a:schemeClr val="accent2">
                    <a:lumMod val="75000"/>
                  </a:schemeClr>
                </a:solidFill>
                <a:latin typeface="DM Sans Bold"/>
              </a:rPr>
              <a:t>Welcome to our presentation</a:t>
            </a:r>
          </a:p>
          <a:p>
            <a:pPr algn="ctr">
              <a:lnSpc>
                <a:spcPts val="4088"/>
              </a:lnSpc>
            </a:pPr>
            <a:r>
              <a:rPr lang="en-US" sz="3406" b="1" dirty="0">
                <a:solidFill>
                  <a:schemeClr val="accent2">
                    <a:lumMod val="75000"/>
                  </a:schemeClr>
                </a:solidFill>
                <a:latin typeface="DM Sans Bold"/>
              </a:rPr>
              <a:t> 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4442" y="3405442"/>
            <a:ext cx="3930374" cy="952588"/>
            <a:chOff x="0" y="-66675"/>
            <a:chExt cx="7074949" cy="17147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40104"/>
              <a:ext cx="7074949" cy="80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5"/>
                </a:lnSpc>
              </a:pPr>
              <a:r>
                <a:rPr lang="en-US" sz="2518" dirty="0">
                  <a:solidFill>
                    <a:srgbClr val="000000"/>
                  </a:solidFill>
                  <a:latin typeface="DM Sans"/>
                </a:rPr>
                <a:t>SID: 1902062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074949" cy="80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5"/>
                </a:lnSpc>
              </a:pPr>
              <a:r>
                <a:rPr lang="en-US" sz="2518" dirty="0">
                  <a:solidFill>
                    <a:srgbClr val="000000"/>
                  </a:solidFill>
                  <a:latin typeface="DM Sans Bold"/>
                </a:rPr>
                <a:t>Al Mahmud Siam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7286" y="4517677"/>
            <a:ext cx="1119688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dirty="0" err="1">
                <a:solidFill>
                  <a:srgbClr val="000000"/>
                </a:solidFill>
                <a:latin typeface="DM Sans Bold"/>
              </a:rPr>
              <a:t>CSE</a:t>
            </a:r>
            <a:r>
              <a:rPr lang="en-US" sz="2814" dirty="0">
                <a:solidFill>
                  <a:srgbClr val="000000"/>
                </a:solidFill>
                <a:latin typeface="DM Sans Bold"/>
              </a:rPr>
              <a:t> 408</a:t>
            </a:r>
          </a:p>
          <a:p>
            <a:pPr algn="ctr">
              <a:lnSpc>
                <a:spcPts val="3940"/>
              </a:lnSpc>
            </a:pPr>
            <a:r>
              <a:rPr lang="en-US" sz="2814" dirty="0">
                <a:solidFill>
                  <a:srgbClr val="000000"/>
                </a:solidFill>
                <a:latin typeface="DM Sans Bold"/>
              </a:rPr>
              <a:t>Technical Writing and Presentation Skill Development Sessional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44473" y="6097560"/>
            <a:ext cx="1013969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1"/>
              </a:lnSpc>
            </a:pPr>
            <a:endParaRPr sz="1778" dirty="0"/>
          </a:p>
          <a:p>
            <a:pPr>
              <a:lnSpc>
                <a:spcPts val="2981"/>
              </a:lnSpc>
            </a:pPr>
            <a:r>
              <a:rPr lang="en-US" sz="2129" dirty="0">
                <a:solidFill>
                  <a:srgbClr val="000000"/>
                </a:solidFill>
                <a:latin typeface="DM Sans Bold"/>
              </a:rPr>
              <a:t>Department of Computer Science &amp; Engineering</a:t>
            </a:r>
          </a:p>
          <a:p>
            <a:pPr>
              <a:lnSpc>
                <a:spcPts val="2981"/>
              </a:lnSpc>
            </a:pPr>
            <a:r>
              <a:rPr lang="en-US" sz="2129" dirty="0" err="1">
                <a:solidFill>
                  <a:srgbClr val="004AAD"/>
                </a:solidFill>
                <a:latin typeface="DM Sans Bold"/>
              </a:rPr>
              <a:t>Hajee</a:t>
            </a:r>
            <a:r>
              <a:rPr lang="en-US" sz="2129" dirty="0">
                <a:solidFill>
                  <a:srgbClr val="004AAD"/>
                </a:solidFill>
                <a:latin typeface="DM Sans Bold"/>
              </a:rPr>
              <a:t> Mohammad </a:t>
            </a:r>
            <a:r>
              <a:rPr lang="en-US" sz="2129" dirty="0" err="1">
                <a:solidFill>
                  <a:srgbClr val="004AAD"/>
                </a:solidFill>
                <a:latin typeface="DM Sans Bold"/>
              </a:rPr>
              <a:t>Danesh</a:t>
            </a:r>
            <a:r>
              <a:rPr lang="en-US" sz="2129" dirty="0">
                <a:solidFill>
                  <a:srgbClr val="004AAD"/>
                </a:solidFill>
                <a:latin typeface="DM Sans Bold"/>
              </a:rPr>
              <a:t> Science &amp; Technology University, Dinajpur-5200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5418455" y="5453323"/>
            <a:ext cx="393483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074" b="1" dirty="0">
                <a:solidFill>
                  <a:srgbClr val="000000"/>
                </a:solidFill>
                <a:latin typeface="DM Sans" panose="020B0604020202020204" charset="0"/>
                <a:cs typeface="Times New Roman" panose="02020603050405020304" pitchFamily="18" charset="0"/>
              </a:rPr>
              <a:t>Date: </a:t>
            </a:r>
            <a:r>
              <a:rPr lang="en-US" sz="2074" dirty="0">
                <a:solidFill>
                  <a:srgbClr val="000000"/>
                </a:solidFill>
                <a:latin typeface="DM Sans" panose="020B0604020202020204" charset="0"/>
                <a:cs typeface="Times New Roman" panose="02020603050405020304" pitchFamily="18" charset="0"/>
              </a:rPr>
              <a:t>03/03/2024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87286" y="2842913"/>
            <a:ext cx="36778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4">
                    <a:lumMod val="50000"/>
                  </a:schemeClr>
                </a:solidFill>
                <a:latin typeface="DN Sans"/>
              </a:rPr>
              <a:t>Presented by: 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6EFF3-7B56-4CA2-A7AD-A28CC1C60A1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84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269" y="4648200"/>
            <a:ext cx="2118675" cy="1694940"/>
          </a:xfrm>
          <a:prstGeom prst="rect">
            <a:avLst/>
          </a:prstGeom>
        </p:spPr>
      </p:pic>
      <p:pic>
        <p:nvPicPr>
          <p:cNvPr id="11" name="Picture 10" descr="http://static.ddmcdn.com/gif/brain-computer-interface-2.g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t="5932" r="42445" b="36441"/>
          <a:stretch/>
        </p:blipFill>
        <p:spPr bwMode="auto">
          <a:xfrm>
            <a:off x="10724023" y="4420110"/>
            <a:ext cx="2118256" cy="1618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/>
          <p:cNvCxnSpPr/>
          <p:nvPr/>
        </p:nvCxnSpPr>
        <p:spPr>
          <a:xfrm flipH="1">
            <a:off x="7238400" y="1752600"/>
            <a:ext cx="2194206" cy="37430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569436" y="1752600"/>
            <a:ext cx="0" cy="2781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706267" y="1752600"/>
            <a:ext cx="1638802" cy="26675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159736" y="609600"/>
            <a:ext cx="2819400" cy="1143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Effector Devices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91614" y="609600"/>
            <a:ext cx="2819400" cy="1143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Signal Processing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4142" y="609600"/>
            <a:ext cx="2819400" cy="1143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Signal Acquisition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23000"/>
          <a:stretch/>
        </p:blipFill>
        <p:spPr>
          <a:xfrm rot="1168574">
            <a:off x="5219739" y="5023467"/>
            <a:ext cx="3164795" cy="132921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84142" y="1981200"/>
            <a:ext cx="2131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ECoG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LEP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91614" y="1981200"/>
            <a:ext cx="32801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Autoregressive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Wavelets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Fourier Transform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Laplacian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Common Spatial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090900" y="2023503"/>
            <a:ext cx="213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Robotic Arms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Wheelchairs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Cursors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  <a:p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472" y="4533899"/>
            <a:ext cx="2873367" cy="3197126"/>
          </a:xfrm>
          <a:prstGeom prst="rect">
            <a:avLst/>
          </a:prstGeom>
        </p:spPr>
      </p:pic>
      <p:sp>
        <p:nvSpPr>
          <p:cNvPr id="43" name="Up Arrow 42"/>
          <p:cNvSpPr/>
          <p:nvPr/>
        </p:nvSpPr>
        <p:spPr>
          <a:xfrm>
            <a:off x="2277269" y="1752600"/>
            <a:ext cx="304800" cy="2895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3803542" y="1066800"/>
            <a:ext cx="688072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7311014" y="1066800"/>
            <a:ext cx="848722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3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2658269" y="0"/>
            <a:ext cx="9055100" cy="1012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b">
            <a:normAutofit/>
          </a:bodyPr>
          <a:lstStyle>
            <a:lvl1pPr algn="l" defTabSz="1015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95000"/>
              </a:lnSpc>
              <a:spcAft>
                <a:spcPts val="0"/>
              </a:spcAft>
            </a:pPr>
            <a:r>
              <a:rPr lang="en-US" sz="4900" u="sng" dirty="0" err="1"/>
              <a:t>BCI</a:t>
            </a:r>
            <a:r>
              <a:rPr lang="en-US" sz="4900" u="sng" dirty="0"/>
              <a:t> Model Feedback’s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69" y="1143593"/>
            <a:ext cx="11075988" cy="61218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3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870" y="1143000"/>
            <a:ext cx="3200400" cy="2790825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297" y="1897593"/>
            <a:ext cx="6603772" cy="483482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The easiest and least invasive method is a set of electrodes -- a device known as an electroencephalograph (EEG) -- </a:t>
            </a:r>
            <a:r>
              <a:rPr lang="en-US" b="1" dirty="0"/>
              <a:t>attached to the scalp.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electrodes can read brain signals.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To get a </a:t>
            </a:r>
            <a:r>
              <a:rPr lang="en-US" b="1" dirty="0"/>
              <a:t>higher-resolution signal</a:t>
            </a:r>
            <a:r>
              <a:rPr lang="en-US" dirty="0"/>
              <a:t>, scientists can implant electrodes directly into the </a:t>
            </a:r>
            <a:r>
              <a:rPr lang="en-US" b="1" dirty="0"/>
              <a:t>gray matter of the brain </a:t>
            </a:r>
            <a:r>
              <a:rPr lang="en-US" dirty="0"/>
              <a:t>itself, or </a:t>
            </a:r>
            <a:r>
              <a:rPr lang="en-US" b="1" dirty="0"/>
              <a:t>on the surface </a:t>
            </a:r>
            <a:r>
              <a:rPr lang="en-US" dirty="0"/>
              <a:t>of the brain, beneath the skull.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870" y="4114800"/>
            <a:ext cx="3200400" cy="329112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9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297" y="0"/>
            <a:ext cx="11683544" cy="1472848"/>
          </a:xfrm>
        </p:spPr>
        <p:txBody>
          <a:bodyPr/>
          <a:lstStyle/>
          <a:p>
            <a:pPr algn="ctr"/>
            <a:r>
              <a:rPr lang="en-US" u="sng" dirty="0"/>
              <a:t>Basic Mechanism of Electrodes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297" y="2028472"/>
            <a:ext cx="5841772" cy="483482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Wires from each electrode transmit their measurements to a computer.</a:t>
            </a:r>
          </a:p>
          <a:p>
            <a:pPr algn="just"/>
            <a:r>
              <a:rPr lang="en-US" dirty="0"/>
              <a:t>The electrodes measure minute differences in the voltage between neurons. </a:t>
            </a:r>
          </a:p>
          <a:p>
            <a:pPr algn="just"/>
            <a:r>
              <a:rPr lang="en-US" dirty="0"/>
              <a:t>The signal is then amplified and filtered using some mechanism.</a:t>
            </a:r>
          </a:p>
          <a:p>
            <a:pPr algn="just"/>
            <a:r>
              <a:rPr lang="en-US" dirty="0"/>
              <a:t>The computer produces a graph showing the readings from each electrode [4].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69" y="1447800"/>
            <a:ext cx="5648325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37238" y="7091892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Digital EEG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269" y="304800"/>
            <a:ext cx="9525000" cy="70485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5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583093"/>
              </p:ext>
            </p:extLst>
          </p:nvPr>
        </p:nvGraphicFramePr>
        <p:xfrm>
          <a:off x="1236097" y="0"/>
          <a:ext cx="12090172" cy="76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Invasive BCIs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31297" y="2028472"/>
            <a:ext cx="7213372" cy="48348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Invasive BCIs are implanted directly into the grey matter of the brain by neurosurgery. </a:t>
            </a:r>
          </a:p>
          <a:p>
            <a:endParaRPr lang="en-US" dirty="0"/>
          </a:p>
          <a:p>
            <a:r>
              <a:rPr lang="en-US" dirty="0"/>
              <a:t>As they rest in the grey matter, invasive devices produce the highest quality signals of BCI devices.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are prone to scar tissue build-up, causing the signal to become weaker or even lost as the body reacts to a foreign object in the brain.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069" y="2028472"/>
            <a:ext cx="4114800" cy="4286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30369" y="6464651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BrainGate Neural Interface System 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76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91"/>
            <a:ext cx="13546137" cy="7599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8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Partially Invasive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297" y="1219200"/>
            <a:ext cx="6984772" cy="601980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It is another brain signal reading process which is applied to the inside the skull but outside the grey matter. 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solidFill>
                  <a:srgbClr val="0070C0"/>
                </a:solidFill>
              </a:rPr>
              <a:t>Electrocorticography(</a:t>
            </a:r>
            <a:r>
              <a:rPr lang="en-US" dirty="0" err="1">
                <a:solidFill>
                  <a:srgbClr val="0070C0"/>
                </a:solidFill>
              </a:rPr>
              <a:t>ECoG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is the example of partially invasive </a:t>
            </a:r>
            <a:r>
              <a:rPr lang="en-US" dirty="0" err="1"/>
              <a:t>BCI</a:t>
            </a:r>
            <a:r>
              <a:rPr lang="en-US" dirty="0"/>
              <a:t> [7].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An electrocardiography (ECoG) records the activity of the brain inside the skull, but from the surface of the membranes that protect it.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An electrode Grid is being implanted by surgical incision.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0" y="1524000"/>
            <a:ext cx="5405438" cy="524342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Non-Invasive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297" y="2028472"/>
            <a:ext cx="8508772" cy="521052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It is the most useful neuron signal imaging method which is applied to the outside of the skull, just applied on the scalp.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Techniques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Electroencephalography (EEG)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Magnetoencephalography (MEG)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functional Magnetic Resonance Imaging (fMRI)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929" y="1600200"/>
            <a:ext cx="4427209" cy="5257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3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69" y="0"/>
            <a:ext cx="11201400" cy="7620000"/>
          </a:xfrm>
          <a:prstGeom prst="rect">
            <a:avLst/>
          </a:prstGeom>
          <a:effectLst>
            <a:reflection blurRad="1270000" stA="0" endPos="90000" dist="1016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1869" y="2362200"/>
            <a:ext cx="4394002" cy="2652889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Brain Computer Interface</a:t>
            </a: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BCI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3EF-A088-4F90-8FF3-39429A2AFF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41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533F-0A11-4C8A-924B-78B05DE0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69" y="436823"/>
            <a:ext cx="11683544" cy="1472848"/>
          </a:xfrm>
        </p:spPr>
        <p:txBody>
          <a:bodyPr>
            <a:normAutofit fontScale="90000"/>
          </a:bodyPr>
          <a:lstStyle/>
          <a:p>
            <a:r>
              <a:rPr lang="en-US" sz="5400" u="sng" dirty="0"/>
              <a:t>Electroencephalography EEG</a:t>
            </a:r>
            <a:br>
              <a:rPr lang="en-US" sz="5400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376" y="1617975"/>
            <a:ext cx="7746772" cy="483482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600" dirty="0"/>
              <a:t>In conventional scalp EEG, the recording is obtained by placing electrodes on the scalp with a conductive gel or paste, usually after preparing the scalp area by light abrasion to reduce impedance due to dead skin cells. </a:t>
            </a:r>
          </a:p>
          <a:p>
            <a:pPr algn="just">
              <a:lnSpc>
                <a:spcPct val="150000"/>
              </a:lnSpc>
            </a:pPr>
            <a:r>
              <a:rPr lang="en-US" sz="2600" dirty="0"/>
              <a:t>Many systems typically use electrodes, each of which is attached to an individual wire. [6]</a:t>
            </a:r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789863" y="4267200"/>
            <a:ext cx="5756275" cy="259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03" y="1702047"/>
            <a:ext cx="4114800" cy="38555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3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6364AEF-6BC5-471B-9A76-446EF48B7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269" y="349157"/>
            <a:ext cx="11683544" cy="1472848"/>
          </a:xfrm>
        </p:spPr>
        <p:txBody>
          <a:bodyPr/>
          <a:lstStyle/>
          <a:p>
            <a:r>
              <a:rPr lang="en-US" u="sng" dirty="0"/>
              <a:t>Magnetoencephalography (MEG)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F37E7DF-B3A7-4C61-AD05-4E50FE802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69" y="1371600"/>
            <a:ext cx="6553200" cy="563880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sz="3600" dirty="0"/>
              <a:t>MEG detects the tiny magnetic fields created as individual neurons "fire" within the brain.</a:t>
            </a:r>
          </a:p>
          <a:p>
            <a:pPr algn="just">
              <a:lnSpc>
                <a:spcPct val="170000"/>
              </a:lnSpc>
            </a:pPr>
            <a:r>
              <a:rPr lang="en-US" sz="3400" dirty="0"/>
              <a:t>It gives an indication of where electricity is flowing normally or where there are broken connections.</a:t>
            </a:r>
          </a:p>
          <a:p>
            <a:pPr algn="just">
              <a:lnSpc>
                <a:spcPct val="170000"/>
              </a:lnSpc>
            </a:pPr>
            <a:r>
              <a:rPr lang="en-US" sz="3600" dirty="0"/>
              <a:t>It can pinpoint the active region with a millimeter, and can follow the movement of brain activity as it travels from region to region within the brain.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1684-56B5-4D02-803E-A474A0F6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269" y="1600200"/>
            <a:ext cx="5592620" cy="47553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0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E82A-BD82-4A4D-BA47-8F5FAE8E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69" y="405695"/>
            <a:ext cx="11785372" cy="889705"/>
          </a:xfrm>
        </p:spPr>
        <p:txBody>
          <a:bodyPr/>
          <a:lstStyle/>
          <a:p>
            <a:r>
              <a:rPr lang="en-US" dirty="0"/>
              <a:t>MEG Save Alisa’s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A22AC-0258-4188-8CBD-F7B432E1D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92" y="1606275"/>
            <a:ext cx="6021177" cy="5608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Alisa has seizure inducing tumor close to her speech center , so surgery was  required.</a:t>
            </a:r>
          </a:p>
          <a:p>
            <a:r>
              <a:rPr lang="en-US" dirty="0"/>
              <a:t>But due to the location of tumor there was a real risk of her speech function being affected.</a:t>
            </a:r>
          </a:p>
          <a:p>
            <a:r>
              <a:rPr lang="en-US" dirty="0"/>
              <a:t>In conjunction of MRI ,MEG was used to find how the tumor was causing seizures, and also to confirm the position of her speech area.</a:t>
            </a:r>
          </a:p>
          <a:p>
            <a:r>
              <a:rPr lang="en-US" dirty="0"/>
              <a:t>1cm margin for the safe removal of the tumor was found.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375E3A-1260-42AF-8708-B00786E53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957" y="1606276"/>
            <a:ext cx="5905170" cy="250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7DD49-7B13-4C18-AACE-63DB26056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368" y="4495800"/>
            <a:ext cx="4841259" cy="280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89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8B9-74B5-4D6B-867E-E3AB51FF4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669" y="228600"/>
            <a:ext cx="11683544" cy="1804105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Functional Magnetic Resonance Imaging (fMRI)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162" y="1430704"/>
            <a:ext cx="7788196" cy="617628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__Roboto_ba6641"/>
              </a:rPr>
              <a:t> It is an imaging scan that shows activity in </a:t>
            </a:r>
            <a:r>
              <a:rPr lang="en-US" dirty="0">
                <a:latin typeface="__Roboto_ba6641"/>
              </a:rPr>
              <a:t>specific areas of the brain</a:t>
            </a:r>
            <a:r>
              <a:rPr lang="en-US" b="0" i="0" dirty="0">
                <a:effectLst/>
                <a:latin typeface="__Roboto_ba6641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__Roboto_ba6641"/>
              </a:rPr>
              <a:t>Active area of brain(red color in fig.) are need more oxygen.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In fMRI lots of images of the brain are taken very quickly.</a:t>
            </a:r>
          </a:p>
          <a:p>
            <a:pPr>
              <a:lnSpc>
                <a:spcPct val="150000"/>
              </a:lnSpc>
            </a:pPr>
            <a:r>
              <a:rPr lang="en-US" dirty="0"/>
              <a:t>The images then processed on a computer this creates a map showing how brain activity changes when the brain doing different thing.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269" y="2296446"/>
            <a:ext cx="3997176" cy="44448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4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1297" y="405695"/>
            <a:ext cx="11683544" cy="1042105"/>
          </a:xfrm>
        </p:spPr>
        <p:txBody>
          <a:bodyPr/>
          <a:lstStyle/>
          <a:p>
            <a:pPr algn="ctr"/>
            <a:r>
              <a:rPr lang="en-US" u="sng" dirty="0"/>
              <a:t>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53269" y="1828800"/>
            <a:ext cx="12420600" cy="5638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Provide disabled people with communication, environment control, and movement restoration.</a:t>
            </a:r>
          </a:p>
          <a:p>
            <a:endParaRPr lang="en-US" dirty="0"/>
          </a:p>
          <a:p>
            <a:r>
              <a:rPr lang="en-US" dirty="0"/>
              <a:t>Provide enhanced control of devices such as wheelchairs, vehicles, or assistance robots for people with disabilities.</a:t>
            </a:r>
          </a:p>
          <a:p>
            <a:endParaRPr lang="en-US" dirty="0"/>
          </a:p>
          <a:p>
            <a:r>
              <a:rPr lang="en-US" dirty="0"/>
              <a:t>Provide additional channel of control in computer games.</a:t>
            </a:r>
          </a:p>
          <a:p>
            <a:endParaRPr lang="en-US" dirty="0"/>
          </a:p>
          <a:p>
            <a:r>
              <a:rPr lang="en-US" dirty="0"/>
              <a:t>Monitor attention in long-distance drivers or aircraft pilots, send out alert and warning for aircraft pilots.</a:t>
            </a:r>
          </a:p>
          <a:p>
            <a:r>
              <a:rPr lang="en-US" dirty="0"/>
              <a:t>Control robots that function in dangerous or inhospitable situations (e.g., underwater or in extreme heat or cold).</a:t>
            </a:r>
          </a:p>
          <a:p>
            <a:r>
              <a:rPr lang="en-US" dirty="0"/>
              <a:t>Develop passive devices for monitoring function, such as monitoring long-term drug effects, evaluating psychological state,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3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264" y="1219200"/>
            <a:ext cx="5885724" cy="62585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Rectangle 2"/>
          <p:cNvSpPr/>
          <p:nvPr/>
        </p:nvSpPr>
        <p:spPr>
          <a:xfrm>
            <a:off x="5706269" y="282714"/>
            <a:ext cx="28200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/>
              <a:t>BCI Gaming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13B8E-2200-4D6E-8336-AEF2A16A9AEF}"/>
              </a:ext>
            </a:extLst>
          </p:cNvPr>
          <p:cNvSpPr txBox="1"/>
          <p:nvPr/>
        </p:nvSpPr>
        <p:spPr>
          <a:xfrm>
            <a:off x="524669" y="990600"/>
            <a:ext cx="677934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The use of brain–computer interfaces (BCIs) based on electroencephalography (EEG) in video games has been widely investigated.</a:t>
            </a:r>
          </a:p>
          <a:p>
            <a:pPr>
              <a:lnSpc>
                <a:spcPct val="150000"/>
              </a:lnSpc>
            </a:pPr>
            <a:endParaRPr lang="en-US" b="0" i="0" dirty="0">
              <a:solidFill>
                <a:srgbClr val="282828"/>
              </a:solidFill>
              <a:effectLst/>
              <a:latin typeface="MuseoSa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oogle Sans"/>
              </a:rPr>
              <a:t>The gaming part increases user engagement and makes it easier to acquire the new skill of controlling the </a:t>
            </a:r>
            <a:r>
              <a:rPr lang="en-US" dirty="0" err="1">
                <a:latin typeface="Google Sans"/>
              </a:rPr>
              <a:t>BCI</a:t>
            </a:r>
            <a:r>
              <a:rPr lang="en-US" dirty="0">
                <a:latin typeface="Google Sans"/>
              </a:rPr>
              <a:t> device.</a:t>
            </a:r>
          </a:p>
          <a:p>
            <a:pPr>
              <a:lnSpc>
                <a:spcPct val="150000"/>
              </a:lnSpc>
            </a:pPr>
            <a:endParaRPr lang="en-US" dirty="0">
              <a:latin typeface="Google Sa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Google Sans"/>
              </a:rPr>
              <a:t>BCI</a:t>
            </a:r>
            <a:r>
              <a:rPr lang="en-US" dirty="0">
                <a:solidFill>
                  <a:srgbClr val="4D5156"/>
                </a:solidFill>
                <a:latin typeface="Google Sans"/>
              </a:rPr>
              <a:t> 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enables direct control of brain activity over external devices such as robots</a:t>
            </a:r>
            <a:r>
              <a:rPr lang="en-US" dirty="0">
                <a:solidFill>
                  <a:srgbClr val="4D5156"/>
                </a:solidFill>
                <a:latin typeface="Google Sans"/>
              </a:rPr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17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465" r="70940" b="18141"/>
          <a:stretch/>
        </p:blipFill>
        <p:spPr>
          <a:xfrm>
            <a:off x="905670" y="2209799"/>
            <a:ext cx="3352800" cy="39624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5669" y="0"/>
            <a:ext cx="11683544" cy="1472848"/>
          </a:xfrm>
        </p:spPr>
        <p:txBody>
          <a:bodyPr/>
          <a:lstStyle/>
          <a:p>
            <a:pPr algn="ctr"/>
            <a:r>
              <a:rPr lang="en-US" u="sng" dirty="0"/>
              <a:t>Wireless BCI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4" r="34300" b="13546"/>
          <a:stretch/>
        </p:blipFill>
        <p:spPr>
          <a:xfrm>
            <a:off x="5210969" y="2321961"/>
            <a:ext cx="2971800" cy="38502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3" b="16968"/>
          <a:stretch/>
        </p:blipFill>
        <p:spPr>
          <a:xfrm>
            <a:off x="9135269" y="2321961"/>
            <a:ext cx="2895600" cy="3850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5669" y="6172200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           a                                  b                                  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92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Advantages of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469" y="2362200"/>
            <a:ext cx="11683544" cy="48348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Eventually, this technology could:</a:t>
            </a:r>
          </a:p>
          <a:p>
            <a:r>
              <a:rPr lang="en-US" sz="2800" dirty="0"/>
              <a:t>Allow paralyzed people to control prosthetic limbs with their mind.</a:t>
            </a:r>
          </a:p>
          <a:p>
            <a:r>
              <a:rPr lang="en-US" sz="2800" dirty="0"/>
              <a:t>Transmit visual images to the mind of a blind person, allowing them to see.</a:t>
            </a:r>
          </a:p>
          <a:p>
            <a:r>
              <a:rPr lang="en-US" sz="2800" dirty="0"/>
              <a:t>Transmit auditory data to the mind of a deaf person, allowing them to hear.</a:t>
            </a:r>
          </a:p>
          <a:p>
            <a:r>
              <a:rPr lang="en-US" sz="2800" dirty="0"/>
              <a:t>Allow gamers to control video games with their minds.</a:t>
            </a:r>
          </a:p>
          <a:p>
            <a:r>
              <a:rPr lang="en-US" sz="2800" dirty="0"/>
              <a:t>Allow a mute person to have their thoughts displayed and spoken by a computer.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69" y="152400"/>
            <a:ext cx="2971800" cy="221399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99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Disadvantages of BCI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0469" y="2386895"/>
            <a:ext cx="11683544" cy="4834820"/>
          </a:xfrm>
        </p:spPr>
        <p:txBody>
          <a:bodyPr/>
          <a:lstStyle/>
          <a:p>
            <a:r>
              <a:rPr lang="en-US" dirty="0"/>
              <a:t>Research is still in beginning stages.</a:t>
            </a:r>
          </a:p>
          <a:p>
            <a:r>
              <a:rPr lang="en-US" dirty="0"/>
              <a:t>The current technology is crude.</a:t>
            </a:r>
          </a:p>
          <a:p>
            <a:r>
              <a:rPr lang="en-US" dirty="0"/>
              <a:t>Ethical issues may prevent its development.</a:t>
            </a:r>
          </a:p>
          <a:p>
            <a:r>
              <a:rPr lang="en-US" dirty="0"/>
              <a:t>Electrodes outside of the skull can detect very few electric signals from the brain.</a:t>
            </a:r>
          </a:p>
          <a:p>
            <a:r>
              <a:rPr lang="en-US" dirty="0"/>
              <a:t>Electrodes placed inside the skull create scar tissue in the brain.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69" y="151519"/>
            <a:ext cx="1981200" cy="1981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Future Research Scopes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5183" y="1794471"/>
            <a:ext cx="1117577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empos Text"/>
              </a:rPr>
              <a:t> 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Can be used as a Neurofeedback Training tool to improve cognitive performance.</a:t>
            </a:r>
          </a:p>
          <a:p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Brain signals collected by noninvasive electrodes from those signals,  the unique patterns can be used like a password or biometric identification.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Improving in Medical and Rehabilitation Technologies</a:t>
            </a:r>
          </a:p>
          <a:p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Enhanced Human-Computer Interaction and brain-internet interfaces.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More work on Miniaturization and Wearable Devices and Long-Term Brain Health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Research in Neuroscience, Ethical and Privacy Considerations.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 Body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9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469" y="4011"/>
            <a:ext cx="4171950" cy="76159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0869" y="124361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Outline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7069" y="1098828"/>
            <a:ext cx="8839200" cy="12037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58369" y="1306689"/>
            <a:ext cx="723900" cy="52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4670" y="12192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Introduction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8404" y="1828800"/>
            <a:ext cx="6671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History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34668" y="2438400"/>
            <a:ext cx="6671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Working Principles of </a:t>
            </a:r>
            <a:r>
              <a:rPr lang="en-US" sz="4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BCI</a:t>
            </a:r>
            <a:endParaRPr lang="en-US" sz="4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44987" y="2971800"/>
            <a:ext cx="6671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Types of </a:t>
            </a:r>
            <a:r>
              <a:rPr lang="en-US" sz="4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BCI</a:t>
            </a:r>
            <a:endParaRPr lang="en-US" sz="4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4669" y="3657600"/>
            <a:ext cx="6671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Examples of </a:t>
            </a:r>
            <a:r>
              <a:rPr lang="en-US" sz="4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BCI</a:t>
            </a:r>
            <a:endParaRPr lang="en-US" sz="4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34669" y="4343400"/>
            <a:ext cx="6671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Applications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4669" y="5007114"/>
            <a:ext cx="6671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Advantages and disadvantages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369" y="1905000"/>
            <a:ext cx="71516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58369" y="2514600"/>
            <a:ext cx="723900" cy="52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58369" y="3124200"/>
            <a:ext cx="723900" cy="52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458369" y="4419600"/>
            <a:ext cx="723900" cy="52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58369" y="3745089"/>
            <a:ext cx="723900" cy="52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58369" y="6324600"/>
            <a:ext cx="723900" cy="52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97773" y="5616714"/>
            <a:ext cx="6671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Future Work and Research Scope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58369" y="5638800"/>
            <a:ext cx="723900" cy="52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19005" y="6302514"/>
            <a:ext cx="6671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Conclusion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68405" y="6912114"/>
            <a:ext cx="674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References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49638" y="5051286"/>
            <a:ext cx="723900" cy="52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58369" y="6956286"/>
            <a:ext cx="723900" cy="52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10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48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Conclusion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31297" y="1524000"/>
            <a:ext cx="11683544" cy="533929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As BCI technology further advances, brain tissue may one day give way to implanted silicon chips thereby creating a completely computerized simulation of the human brain that can be augmented at will.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Futurists predict that from there, superhuman artificial intelligence won't be far behind.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307" y="4318957"/>
            <a:ext cx="6149524" cy="33010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40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31863" y="1524000"/>
            <a:ext cx="11682412" cy="5538787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[1] Jerry J. Shih, Dean J. </a:t>
            </a:r>
            <a:r>
              <a:rPr lang="en-US" dirty="0" err="1"/>
              <a:t>Krusienski</a:t>
            </a:r>
            <a:r>
              <a:rPr lang="en-US" dirty="0"/>
              <a:t> et al. Mayo Clinic Proceedings, 87, 3, 2012</a:t>
            </a:r>
          </a:p>
          <a:p>
            <a:pPr marL="0" indent="0" algn="just">
              <a:buNone/>
            </a:pPr>
            <a:r>
              <a:rPr lang="en-US" dirty="0"/>
              <a:t>[2]  "Timeline of Major Historical Events in Brain-Computer Interfaces (</a:t>
            </a:r>
            <a:r>
              <a:rPr lang="en-US" dirty="0" err="1"/>
              <a:t>BCIs</a:t>
            </a:r>
            <a:r>
              <a:rPr lang="en-US" dirty="0"/>
              <a:t>)." </a:t>
            </a:r>
            <a:r>
              <a:rPr lang="en-US" dirty="0" err="1"/>
              <a:t>OpenAI</a:t>
            </a:r>
            <a:r>
              <a:rPr lang="en-US" dirty="0"/>
              <a:t>        </a:t>
            </a:r>
            <a:r>
              <a:rPr lang="en-US" dirty="0" err="1"/>
              <a:t>ChatGPT</a:t>
            </a:r>
            <a:r>
              <a:rPr lang="en-US" dirty="0"/>
              <a:t>, 2024.</a:t>
            </a:r>
          </a:p>
          <a:p>
            <a:pPr marL="0" indent="0" algn="just">
              <a:buNone/>
            </a:pPr>
            <a:r>
              <a:rPr lang="en-US" dirty="0"/>
              <a:t>[3]  </a:t>
            </a:r>
            <a:r>
              <a:rPr lang="en-US" dirty="0" err="1"/>
              <a:t>Javaid</a:t>
            </a:r>
            <a:r>
              <a:rPr lang="en-US" dirty="0"/>
              <a:t>, </a:t>
            </a:r>
            <a:r>
              <a:rPr lang="en-US" dirty="0" err="1"/>
              <a:t>Adeel</a:t>
            </a:r>
            <a:r>
              <a:rPr lang="en-US" dirty="0"/>
              <a:t>. "Brain-computer interface." Available at </a:t>
            </a:r>
            <a:r>
              <a:rPr lang="en-US" dirty="0" err="1"/>
              <a:t>SSRN</a:t>
            </a:r>
            <a:r>
              <a:rPr lang="en-US" dirty="0"/>
              <a:t> 2386900 (2013).</a:t>
            </a:r>
          </a:p>
          <a:p>
            <a:pPr marL="0" indent="0" algn="just">
              <a:buNone/>
            </a:pPr>
            <a:r>
              <a:rPr lang="en-US" dirty="0"/>
              <a:t>[4] </a:t>
            </a:r>
            <a:r>
              <a:rPr lang="en-US" dirty="0" err="1"/>
              <a:t>Vallabhaneni</a:t>
            </a:r>
            <a:r>
              <a:rPr lang="en-US" dirty="0"/>
              <a:t>, A., Wang, T. and He, B., 2005. Brain—computer interface.      In </a:t>
            </a:r>
            <a:r>
              <a:rPr lang="en-US" i="1" dirty="0"/>
              <a:t>Neural engineering</a:t>
            </a:r>
            <a:r>
              <a:rPr lang="en-US" dirty="0"/>
              <a:t> (pp. 85-121). Boston, MA: springer Us.</a:t>
            </a:r>
          </a:p>
          <a:p>
            <a:pPr marL="0" indent="0" algn="just">
              <a:buNone/>
            </a:pPr>
            <a:r>
              <a:rPr lang="en-US" dirty="0"/>
              <a:t>[5]  </a:t>
            </a:r>
            <a:r>
              <a:rPr lang="en-US" dirty="0" err="1"/>
              <a:t>Leuthardt</a:t>
            </a:r>
            <a:r>
              <a:rPr lang="en-US" dirty="0"/>
              <a:t>, E. C., </a:t>
            </a:r>
            <a:r>
              <a:rPr lang="en-US" dirty="0" err="1"/>
              <a:t>Schalk</a:t>
            </a:r>
            <a:r>
              <a:rPr lang="en-US" dirty="0"/>
              <a:t>, G., </a:t>
            </a:r>
            <a:r>
              <a:rPr lang="en-US" dirty="0" err="1"/>
              <a:t>Wolpaw</a:t>
            </a:r>
            <a:r>
              <a:rPr lang="en-US" dirty="0"/>
              <a:t>, J. R., </a:t>
            </a:r>
            <a:r>
              <a:rPr lang="en-US" dirty="0" err="1"/>
              <a:t>Ojemann</a:t>
            </a:r>
            <a:r>
              <a:rPr lang="en-US" dirty="0"/>
              <a:t>, J. G., &amp; Moran, D. W. (2004). A brain–computer interface using </a:t>
            </a:r>
            <a:r>
              <a:rPr lang="en-US" dirty="0" err="1"/>
              <a:t>electrocorticographic</a:t>
            </a:r>
            <a:r>
              <a:rPr lang="en-US" dirty="0"/>
              <a:t> signals in humans. </a:t>
            </a:r>
            <a:r>
              <a:rPr lang="en-US" i="1" dirty="0"/>
              <a:t>Journal of neural engineering</a:t>
            </a:r>
            <a:r>
              <a:rPr lang="en-US" dirty="0"/>
              <a:t>, </a:t>
            </a:r>
            <a:r>
              <a:rPr lang="en-US" i="1" dirty="0"/>
              <a:t>1</a:t>
            </a:r>
            <a:r>
              <a:rPr lang="en-US" dirty="0"/>
              <a:t>(2), 63.</a:t>
            </a:r>
          </a:p>
          <a:p>
            <a:pPr marL="0" indent="0" algn="just">
              <a:buNone/>
            </a:pPr>
            <a:r>
              <a:rPr lang="en-US" dirty="0"/>
              <a:t>[6] </a:t>
            </a:r>
            <a:r>
              <a:rPr lang="en-US" dirty="0" err="1"/>
              <a:t>Vasiljevic</a:t>
            </a:r>
            <a:r>
              <a:rPr lang="en-US" dirty="0"/>
              <a:t>, G. A. M., &amp; De Miranda, L. C. (2020). Brain–computer interface games based on consumer-grade EEG Devices: A systematic literature review. </a:t>
            </a:r>
            <a:r>
              <a:rPr lang="en-US" i="1" dirty="0"/>
              <a:t>International Journal of Human–Computer Interaction</a:t>
            </a:r>
            <a:r>
              <a:rPr lang="en-US" dirty="0"/>
              <a:t>, </a:t>
            </a:r>
            <a:r>
              <a:rPr lang="en-US" i="1" dirty="0"/>
              <a:t>36</a:t>
            </a:r>
            <a:r>
              <a:rPr lang="en-US" dirty="0"/>
              <a:t>(2), 105-142.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269" y="707889"/>
            <a:ext cx="11683544" cy="21625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769" y="307800"/>
            <a:ext cx="2667000" cy="1999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269" y="2743200"/>
            <a:ext cx="7543800" cy="399641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6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>
          <a:xfrm>
            <a:off x="931297" y="405695"/>
            <a:ext cx="11683544" cy="1194505"/>
          </a:xfrm>
        </p:spPr>
        <p:txBody>
          <a:bodyPr vert="horz" lIns="0" tIns="0" rIns="0" bIns="0" rtlCol="0" anchor="b">
            <a:normAutofit/>
          </a:bodyPr>
          <a:lstStyle/>
          <a:p>
            <a:pPr algn="ctr" eaLnBrk="1" hangingPunct="1">
              <a:lnSpc>
                <a:spcPct val="95000"/>
              </a:lnSpc>
            </a:pPr>
            <a:r>
              <a:rPr lang="en-US" sz="4900" b="1" u="sng" dirty="0"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31297" y="2209800"/>
            <a:ext cx="11683544" cy="4834820"/>
          </a:xfrm>
        </p:spPr>
        <p:txBody>
          <a:bodyPr/>
          <a:lstStyle/>
          <a:p>
            <a:pPr algn="just"/>
            <a:r>
              <a:rPr lang="en-US" dirty="0"/>
              <a:t>A Brain-Computer Interface (BCI) is a technology that allows a human to control a computer, peripheral, or other electronic device with thought [1].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It does so by using electrodes to detect electric signals in the brain which are sent to a computer.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The computer then translates these electric signals into data which is used to control a computer or a device linked to a computer.</a:t>
            </a:r>
          </a:p>
          <a:p>
            <a:pPr algn="just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69" y="254199"/>
            <a:ext cx="3810000" cy="212034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48669" y="6339839"/>
            <a:ext cx="967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dobe Caslon Pro Bold" panose="0205070206050A020403" pitchFamily="18" charset="0"/>
              </a:rPr>
              <a:t>Understanding of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Adobe Caslon Pro Bold" panose="0205070206050A020403" pitchFamily="18" charset="0"/>
              </a:rPr>
              <a:t>BCI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dobe Caslon Pro Bold" panose="0205070206050A020403" pitchFamily="18" charset="0"/>
              </a:rPr>
              <a:t> at a Glance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8" y="-347098"/>
            <a:ext cx="10058400" cy="704088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6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297" y="23812"/>
            <a:ext cx="11683544" cy="1472848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/>
              <a:t>Major Historical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40" y="1454944"/>
            <a:ext cx="11406176" cy="601336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sz="3300" dirty="0">
                <a:latin typeface="Calibri Light (Headings)"/>
              </a:rPr>
              <a:t>1924 ,Hans Berger,  a German neurologist was the first to record human brain activity by means of EEG.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sz="3300" dirty="0">
                <a:latin typeface="Calibri Light (Headings)"/>
              </a:rPr>
              <a:t>1970, Research on BCIs began at the University of California Los Angeles (UCLA).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sz="3300" dirty="0">
                <a:latin typeface="Calibri Light (Headings)"/>
              </a:rPr>
              <a:t>1978, A prototype was implanted into a man blinded in adulthood.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sz="3300" dirty="0">
                <a:latin typeface="Calibri Light (Headings)"/>
              </a:rPr>
              <a:t>Following years of animal experimentation, the first neuroprosthetic devices implanted in humans appeared in the mid-1990s.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sz="3300" dirty="0">
                <a:latin typeface="Calibri Light (Headings)"/>
              </a:rPr>
              <a:t>2005. Matthew Nagle was one of the first persons to use a BCI to restore functionality lost due to paralysis. Thoughts to text translation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US" sz="3300" dirty="0">
                <a:latin typeface="Calibri Light (Headings)"/>
              </a:rPr>
              <a:t>2013 Duke University researchers successfully connected the brains of two rats with electronic interfaces that allowed them to directly share information, in the first-ever direct brain-to-brain interface. [2]</a:t>
            </a:r>
          </a:p>
          <a:p>
            <a:endParaRPr lang="en-US" sz="32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175" y="1691349"/>
            <a:ext cx="2016579" cy="2472885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8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69" y="0"/>
            <a:ext cx="8878888" cy="7620000"/>
          </a:xfrm>
          <a:prstGeom prst="rect">
            <a:avLst/>
          </a:prstGeom>
          <a:gradFill>
            <a:gsLst>
              <a:gs pos="37000">
                <a:srgbClr val="A26422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TextBox 4"/>
          <p:cNvSpPr txBox="1"/>
          <p:nvPr/>
        </p:nvSpPr>
        <p:spPr>
          <a:xfrm>
            <a:off x="677069" y="1905000"/>
            <a:ext cx="381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Working Principles of </a:t>
            </a:r>
          </a:p>
          <a:p>
            <a:pPr algn="ctr">
              <a:spcAft>
                <a:spcPts val="0"/>
              </a:spcAft>
            </a:pPr>
            <a:r>
              <a:rPr lang="en-US" sz="6600" dirty="0" err="1">
                <a:solidFill>
                  <a:schemeClr val="accent4">
                    <a:lumMod val="75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BCI</a:t>
            </a:r>
            <a:endParaRPr lang="en-US" sz="6600" dirty="0">
              <a:solidFill>
                <a:schemeClr val="accent4">
                  <a:lumMod val="75000"/>
                </a:schemeClr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7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010" y="168187"/>
            <a:ext cx="1648626" cy="1947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22" y="405694"/>
            <a:ext cx="11683544" cy="1472848"/>
          </a:xfrm>
        </p:spPr>
        <p:txBody>
          <a:bodyPr/>
          <a:lstStyle/>
          <a:p>
            <a:pPr algn="ctr"/>
            <a:r>
              <a:rPr lang="en-US" b="1" u="sng" dirty="0"/>
              <a:t>How the brain turns thoughts into action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297" y="2028472"/>
            <a:ext cx="11322669" cy="5210528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The brain is full of neurons; these neurons are connected to each </a:t>
            </a:r>
            <a:r>
              <a:rPr lang="en-US" b="1" dirty="0"/>
              <a:t>other by axons and dendrites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Our neurons - as we think about anything or do anything - are at work. </a:t>
            </a:r>
          </a:p>
          <a:p>
            <a:pPr algn="just"/>
            <a:r>
              <a:rPr lang="en-US" dirty="0"/>
              <a:t>Our neurons connect with each other to form </a:t>
            </a:r>
            <a:r>
              <a:rPr lang="en-US" b="1" dirty="0"/>
              <a:t>a super highway </a:t>
            </a:r>
            <a:r>
              <a:rPr lang="en-US" dirty="0"/>
              <a:t>for nerve impulses to travel from neuron to neuron to produce t</a:t>
            </a:r>
            <a:r>
              <a:rPr lang="en-US" b="1" dirty="0"/>
              <a:t>hought, hearing, speech, or movement. </a:t>
            </a:r>
          </a:p>
          <a:p>
            <a:pPr algn="just"/>
            <a:r>
              <a:rPr lang="en-US" dirty="0"/>
              <a:t>If we have an itch and we want to scratch it; then we received a stimulus (an itch) and reacted in response to the stimulus by scratching. </a:t>
            </a:r>
          </a:p>
          <a:p>
            <a:pPr algn="just"/>
            <a:r>
              <a:rPr lang="en-US" dirty="0"/>
              <a:t>The electrical signals that generated the thought and action travel at a rate of about 250 feet per second or faster, in some cases. [3]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9941" y="6300108"/>
            <a:ext cx="11825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Basic block diagram </a:t>
            </a:r>
            <a:r>
              <a:rPr lang="en-US" dirty="0"/>
              <a:t>of a BCI system </a:t>
            </a:r>
            <a:r>
              <a:rPr lang="en-US" b="1" dirty="0"/>
              <a:t>incorporating signal detection, processing and deployment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9" y="646068"/>
            <a:ext cx="11849407" cy="56388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0035-E931-42FF-B9FF-98838EF939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5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2319</TotalTime>
  <Words>2509</Words>
  <Application>Microsoft Office PowerPoint</Application>
  <PresentationFormat>Custom</PresentationFormat>
  <Paragraphs>302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0" baseType="lpstr">
      <vt:lpstr>__Roboto_ba6641</vt:lpstr>
      <vt:lpstr>Adobe Arabic</vt:lpstr>
      <vt:lpstr>Adobe Caslon Pro Bold</vt:lpstr>
      <vt:lpstr>Adobe Gothic Std B</vt:lpstr>
      <vt:lpstr>Arial</vt:lpstr>
      <vt:lpstr>Calibri</vt:lpstr>
      <vt:lpstr>Calibri Body</vt:lpstr>
      <vt:lpstr>Calibri Light</vt:lpstr>
      <vt:lpstr>Calibri Light (Headings)</vt:lpstr>
      <vt:lpstr>DM Sans</vt:lpstr>
      <vt:lpstr>DM Sans Bold</vt:lpstr>
      <vt:lpstr>DN Sans</vt:lpstr>
      <vt:lpstr>Google Sans</vt:lpstr>
      <vt:lpstr>MuseoSans</vt:lpstr>
      <vt:lpstr>Tiempos Text</vt:lpstr>
      <vt:lpstr>Times New Roman</vt:lpstr>
      <vt:lpstr>Wingdings</vt:lpstr>
      <vt:lpstr>Office Theme</vt:lpstr>
      <vt:lpstr>PowerPoint Presentation</vt:lpstr>
      <vt:lpstr>Brain Computer Interface (BCI)</vt:lpstr>
      <vt:lpstr>PowerPoint Presentation</vt:lpstr>
      <vt:lpstr>Introduction</vt:lpstr>
      <vt:lpstr>PowerPoint Presentation</vt:lpstr>
      <vt:lpstr>Major Historical Events</vt:lpstr>
      <vt:lpstr>PowerPoint Presentation</vt:lpstr>
      <vt:lpstr>How the brain turns thoughts into action ?</vt:lpstr>
      <vt:lpstr>PowerPoint Presentation</vt:lpstr>
      <vt:lpstr>PowerPoint Presentation</vt:lpstr>
      <vt:lpstr>PowerPoint Presentation</vt:lpstr>
      <vt:lpstr>Interface</vt:lpstr>
      <vt:lpstr>Basic Mechanism of Electrodes</vt:lpstr>
      <vt:lpstr>PowerPoint Presentation</vt:lpstr>
      <vt:lpstr>PowerPoint Presentation</vt:lpstr>
      <vt:lpstr>Invasive BCIs</vt:lpstr>
      <vt:lpstr>PowerPoint Presentation</vt:lpstr>
      <vt:lpstr>Partially Invasive  </vt:lpstr>
      <vt:lpstr>Non-Invasive</vt:lpstr>
      <vt:lpstr>Electroencephalography EEG </vt:lpstr>
      <vt:lpstr>Magnetoencephalography (MEG)  </vt:lpstr>
      <vt:lpstr>MEG Save Alisa’s Life</vt:lpstr>
      <vt:lpstr>Functional Magnetic Resonance Imaging (fMRI) </vt:lpstr>
      <vt:lpstr>Applications</vt:lpstr>
      <vt:lpstr>PowerPoint Presentation</vt:lpstr>
      <vt:lpstr>Wireless BCI systems</vt:lpstr>
      <vt:lpstr>Advantages of BCI</vt:lpstr>
      <vt:lpstr>Disadvantages of BCI</vt:lpstr>
      <vt:lpstr>Future Research Scopes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almahmud siam</cp:lastModifiedBy>
  <cp:revision>107</cp:revision>
  <dcterms:created xsi:type="dcterms:W3CDTF">2004-05-06T09:28:21Z</dcterms:created>
  <dcterms:modified xsi:type="dcterms:W3CDTF">2024-03-02T18:13:09Z</dcterms:modified>
</cp:coreProperties>
</file>